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8288000" cy="10287000"/>
  <p:notesSz cx="6858000" cy="9144000"/>
  <p:embeddedFontLst>
    <p:embeddedFont>
      <p:font typeface="Anton" pitchFamily="2" charset="0"/>
      <p:regular r:id="rId34"/>
    </p:embeddedFont>
    <p:embeddedFont>
      <p:font typeface="Arimo" panose="020B0604020202020204" charset="0"/>
      <p:regular r:id="rId35"/>
    </p:embeddedFont>
    <p:embeddedFont>
      <p:font typeface="Arimo Bold" panose="020B0604020202020204" charset="0"/>
      <p:regular r:id="rId36"/>
    </p:embeddedFont>
    <p:embeddedFont>
      <p:font typeface="Poppins" panose="00000500000000000000" pitchFamily="2" charset="0"/>
      <p:regular r:id="rId37"/>
    </p:embeddedFont>
    <p:embeddedFont>
      <p:font typeface="Poppins Bold" panose="00000800000000000000" charset="0"/>
      <p:regular r:id="rId38"/>
    </p:embeddedFont>
    <p:embeddedFont>
      <p:font typeface="Poppins Italics" panose="020B0604020202020204" charset="0"/>
      <p:regular r:id="rId39"/>
    </p:embeddedFont>
    <p:embeddedFont>
      <p:font typeface="TT Commons Pro Expanded" panose="020B0604020202020204" charset="0"/>
      <p:regular r:id="rId40"/>
    </p:embeddedFont>
    <p:embeddedFont>
      <p:font typeface="TT Interphases" panose="020B0604020202020204" charset="0"/>
      <p:regular r:id="rId41"/>
    </p:embeddedFont>
    <p:embeddedFont>
      <p:font typeface="TT Interphases Bold" panose="020B0604020202020204" charset="0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58650" autoAdjust="0"/>
  </p:normalViewPr>
  <p:slideViewPr>
    <p:cSldViewPr>
      <p:cViewPr varScale="1">
        <p:scale>
          <a:sx n="40" d="100"/>
          <a:sy n="40" d="100"/>
        </p:scale>
        <p:origin x="1522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09.07.2024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0407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0631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This is Non-exhaustive and the rules may apply to AI systems which are not listed here.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parl.europa.eu/RegData/etudes/BRIE/2022/733544/EPRS_BRI(2022)733544_EN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57870">
            <a:off x="-484972" y="-922331"/>
            <a:ext cx="19257944" cy="12131662"/>
          </a:xfrm>
          <a:custGeom>
            <a:avLst/>
            <a:gdLst/>
            <a:ahLst/>
            <a:cxnLst/>
            <a:rect l="l" t="t" r="r" b="b"/>
            <a:pathLst>
              <a:path w="19257944" h="12131662">
                <a:moveTo>
                  <a:pt x="0" y="1900351"/>
                </a:moveTo>
                <a:lnTo>
                  <a:pt x="18188997" y="0"/>
                </a:lnTo>
                <a:lnTo>
                  <a:pt x="19257944" y="10231311"/>
                </a:lnTo>
                <a:lnTo>
                  <a:pt x="1068947" y="12131662"/>
                </a:lnTo>
                <a:lnTo>
                  <a:pt x="0" y="1900351"/>
                </a:lnTo>
                <a:close/>
              </a:path>
            </a:pathLst>
          </a:custGeom>
          <a:blipFill>
            <a:blip r:embed="rId2"/>
            <a:stretch>
              <a:fillRect t="-5513" r="-1078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5011554" y="-1089129"/>
            <a:ext cx="13698072" cy="11861913"/>
            <a:chOff x="0" y="0"/>
            <a:chExt cx="4282440" cy="3708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3"/>
              <a:stretch>
                <a:fillRect l="-9311" r="-931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650511" y="2279840"/>
            <a:ext cx="10408125" cy="2363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174"/>
              </a:lnSpc>
            </a:pPr>
            <a:r>
              <a:rPr lang="en-US" sz="8654">
                <a:solidFill>
                  <a:srgbClr val="222D6F"/>
                </a:solidFill>
                <a:latin typeface="Anton"/>
              </a:rPr>
              <a:t>INNS SECTION MEETING </a:t>
            </a:r>
          </a:p>
          <a:p>
            <a:pPr algn="r">
              <a:lnSpc>
                <a:spcPts val="9174"/>
              </a:lnSpc>
            </a:pPr>
            <a:r>
              <a:rPr lang="en-US" sz="8654">
                <a:solidFill>
                  <a:srgbClr val="222D6F"/>
                </a:solidFill>
                <a:latin typeface="Anton"/>
              </a:rPr>
              <a:t>AI &amp; REGULATION 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4753183" y="4270605"/>
            <a:ext cx="7480354" cy="6141717"/>
            <a:chOff x="0" y="0"/>
            <a:chExt cx="842174" cy="69146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42174" cy="691464"/>
            </a:xfrm>
            <a:custGeom>
              <a:avLst/>
              <a:gdLst/>
              <a:ahLst/>
              <a:cxnLst/>
              <a:rect l="l" t="t" r="r" b="b"/>
              <a:pathLst>
                <a:path w="842174" h="691464">
                  <a:moveTo>
                    <a:pt x="421087" y="0"/>
                  </a:moveTo>
                  <a:lnTo>
                    <a:pt x="842174" y="691464"/>
                  </a:lnTo>
                  <a:lnTo>
                    <a:pt x="0" y="691464"/>
                  </a:lnTo>
                  <a:lnTo>
                    <a:pt x="421087" y="0"/>
                  </a:lnTo>
                  <a:close/>
                </a:path>
              </a:pathLst>
            </a:custGeom>
            <a:solidFill>
              <a:srgbClr val="041F6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31590" y="282937"/>
              <a:ext cx="578994" cy="3591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833484" y="8215404"/>
            <a:ext cx="3021089" cy="2557380"/>
            <a:chOff x="0" y="0"/>
            <a:chExt cx="840156" cy="7112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40156" cy="711200"/>
            </a:xfrm>
            <a:custGeom>
              <a:avLst/>
              <a:gdLst/>
              <a:ahLst/>
              <a:cxnLst/>
              <a:rect l="l" t="t" r="r" b="b"/>
              <a:pathLst>
                <a:path w="840156" h="711200">
                  <a:moveTo>
                    <a:pt x="420078" y="0"/>
                  </a:moveTo>
                  <a:lnTo>
                    <a:pt x="840156" y="711200"/>
                  </a:lnTo>
                  <a:lnTo>
                    <a:pt x="0" y="711200"/>
                  </a:lnTo>
                  <a:lnTo>
                    <a:pt x="420078" y="0"/>
                  </a:lnTo>
                  <a:close/>
                </a:path>
              </a:pathLst>
            </a:custGeom>
            <a:solidFill>
              <a:srgbClr val="1B509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31274" y="292100"/>
              <a:ext cx="577607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-10800000">
            <a:off x="10876159" y="8215404"/>
            <a:ext cx="485604" cy="395470"/>
            <a:chOff x="0" y="0"/>
            <a:chExt cx="812800" cy="66193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661935"/>
            </a:xfrm>
            <a:custGeom>
              <a:avLst/>
              <a:gdLst/>
              <a:ahLst/>
              <a:cxnLst/>
              <a:rect l="l" t="t" r="r" b="b"/>
              <a:pathLst>
                <a:path w="812800" h="661935">
                  <a:moveTo>
                    <a:pt x="406400" y="0"/>
                  </a:moveTo>
                  <a:lnTo>
                    <a:pt x="812800" y="661935"/>
                  </a:lnTo>
                  <a:lnTo>
                    <a:pt x="0" y="66193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13A8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27000" y="269227"/>
              <a:ext cx="558800" cy="3454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-7289684">
            <a:off x="4238133" y="2090536"/>
            <a:ext cx="5777895" cy="117726"/>
            <a:chOff x="0" y="0"/>
            <a:chExt cx="10385475" cy="21160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385475" cy="211607"/>
            </a:xfrm>
            <a:custGeom>
              <a:avLst/>
              <a:gdLst/>
              <a:ahLst/>
              <a:cxnLst/>
              <a:rect l="l" t="t" r="r" b="b"/>
              <a:pathLst>
                <a:path w="10385475" h="211607">
                  <a:moveTo>
                    <a:pt x="203200" y="0"/>
                  </a:moveTo>
                  <a:lnTo>
                    <a:pt x="10385475" y="0"/>
                  </a:lnTo>
                  <a:lnTo>
                    <a:pt x="10182275" y="211607"/>
                  </a:lnTo>
                  <a:lnTo>
                    <a:pt x="0" y="21160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41F6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01600" y="-38100"/>
              <a:ext cx="10182275" cy="2497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-242570" y="8055609"/>
            <a:ext cx="9386570" cy="1438485"/>
          </a:xfrm>
          <a:custGeom>
            <a:avLst/>
            <a:gdLst/>
            <a:ahLst/>
            <a:cxnLst/>
            <a:rect l="l" t="t" r="r" b="b"/>
            <a:pathLst>
              <a:path w="9386570" h="1438485">
                <a:moveTo>
                  <a:pt x="0" y="0"/>
                </a:moveTo>
                <a:lnTo>
                  <a:pt x="9386570" y="0"/>
                </a:lnTo>
                <a:lnTo>
                  <a:pt x="9386570" y="1438485"/>
                </a:lnTo>
                <a:lnTo>
                  <a:pt x="0" y="14384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7928211" y="573049"/>
            <a:ext cx="8301660" cy="1012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21"/>
              </a:lnSpc>
            </a:pPr>
            <a:r>
              <a:rPr lang="en-US" sz="2872" spc="430">
                <a:solidFill>
                  <a:srgbClr val="041F62"/>
                </a:solidFill>
                <a:latin typeface="Poppins Bold"/>
              </a:rPr>
              <a:t>INTERNATIONAL NEURAL</a:t>
            </a:r>
          </a:p>
          <a:p>
            <a:pPr algn="r">
              <a:lnSpc>
                <a:spcPts val="4021"/>
              </a:lnSpc>
            </a:pPr>
            <a:r>
              <a:rPr lang="en-US" sz="2872" spc="430">
                <a:solidFill>
                  <a:srgbClr val="041F62"/>
                </a:solidFill>
                <a:latin typeface="Poppins Bold"/>
              </a:rPr>
              <a:t>NETWORK SOCIETY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646544" y="5067300"/>
            <a:ext cx="8108197" cy="907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551"/>
              </a:lnSpc>
            </a:pPr>
            <a:r>
              <a:rPr lang="en-US" sz="2536">
                <a:solidFill>
                  <a:srgbClr val="222D6F"/>
                </a:solidFill>
                <a:latin typeface="Poppins Bold"/>
              </a:rPr>
              <a:t>Tuesday</a:t>
            </a:r>
            <a:r>
              <a:rPr lang="en-US" sz="2536">
                <a:solidFill>
                  <a:srgbClr val="D52F55"/>
                </a:solidFill>
                <a:latin typeface="Poppins Bold"/>
              </a:rPr>
              <a:t> 2 July 2024</a:t>
            </a:r>
            <a:r>
              <a:rPr lang="en-US" sz="2536">
                <a:solidFill>
                  <a:srgbClr val="222D6F"/>
                </a:solidFill>
                <a:latin typeface="Poppins Bold"/>
              </a:rPr>
              <a:t> 19:30</a:t>
            </a:r>
          </a:p>
          <a:p>
            <a:pPr algn="r">
              <a:lnSpc>
                <a:spcPts val="3551"/>
              </a:lnSpc>
            </a:pPr>
            <a:r>
              <a:rPr lang="en-US" sz="2536">
                <a:solidFill>
                  <a:srgbClr val="222D6F"/>
                </a:solidFill>
                <a:latin typeface="Poppins Bold"/>
              </a:rPr>
              <a:t>Pacifico Yokohama, Japan WCCI 2024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5337177" y="6563169"/>
            <a:ext cx="2417564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D52F55"/>
                </a:solidFill>
                <a:latin typeface="TT Interphases Bold"/>
              </a:rPr>
              <a:t>ORGANISERS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307459" y="7235546"/>
            <a:ext cx="4447282" cy="2388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207"/>
              </a:lnSpc>
            </a:pPr>
            <a:r>
              <a:rPr lang="en-US" sz="2096">
                <a:solidFill>
                  <a:srgbClr val="000000"/>
                </a:solidFill>
                <a:latin typeface="TT Interphases Bold"/>
              </a:rPr>
              <a:t>AMANDA HORZYK</a:t>
            </a:r>
          </a:p>
          <a:p>
            <a:pPr algn="r">
              <a:lnSpc>
                <a:spcPts val="3207"/>
              </a:lnSpc>
            </a:pPr>
            <a:r>
              <a:rPr lang="en-US" sz="2096">
                <a:solidFill>
                  <a:srgbClr val="000000"/>
                </a:solidFill>
                <a:latin typeface="TT Interphases"/>
              </a:rPr>
              <a:t>University of Edinburgh</a:t>
            </a:r>
          </a:p>
          <a:p>
            <a:pPr algn="r">
              <a:lnSpc>
                <a:spcPts val="3207"/>
              </a:lnSpc>
            </a:pPr>
            <a:r>
              <a:rPr lang="en-US" sz="2096">
                <a:solidFill>
                  <a:srgbClr val="000000"/>
                </a:solidFill>
                <a:latin typeface="TT Interphases Bold"/>
              </a:rPr>
              <a:t>ASIM ROY</a:t>
            </a:r>
          </a:p>
          <a:p>
            <a:pPr algn="r">
              <a:lnSpc>
                <a:spcPts val="3207"/>
              </a:lnSpc>
            </a:pPr>
            <a:r>
              <a:rPr lang="en-US" sz="2096">
                <a:solidFill>
                  <a:srgbClr val="000000"/>
                </a:solidFill>
                <a:latin typeface="TT Interphases"/>
              </a:rPr>
              <a:t>Arizona State University</a:t>
            </a:r>
          </a:p>
          <a:p>
            <a:pPr algn="r">
              <a:lnSpc>
                <a:spcPts val="3207"/>
              </a:lnSpc>
            </a:pPr>
            <a:r>
              <a:rPr lang="en-US" sz="2096">
                <a:solidFill>
                  <a:srgbClr val="000000"/>
                </a:solidFill>
                <a:latin typeface="TT Interphases Bold"/>
              </a:rPr>
              <a:t>NICOLA FABIANO</a:t>
            </a:r>
          </a:p>
          <a:p>
            <a:pPr algn="r">
              <a:lnSpc>
                <a:spcPts val="3207"/>
              </a:lnSpc>
            </a:pPr>
            <a:r>
              <a:rPr lang="en-US" sz="2096">
                <a:solidFill>
                  <a:srgbClr val="000000"/>
                </a:solidFill>
                <a:latin typeface="TT Interphases"/>
              </a:rPr>
              <a:t>Fabiano Law Firm - Ostrava University</a:t>
            </a:r>
          </a:p>
        </p:txBody>
      </p:sp>
      <p:sp>
        <p:nvSpPr>
          <p:cNvPr id="23" name="Freeform 23"/>
          <p:cNvSpPr/>
          <p:nvPr/>
        </p:nvSpPr>
        <p:spPr>
          <a:xfrm>
            <a:off x="16555154" y="536467"/>
            <a:ext cx="1199586" cy="1162256"/>
          </a:xfrm>
          <a:custGeom>
            <a:avLst/>
            <a:gdLst/>
            <a:ahLst/>
            <a:cxnLst/>
            <a:rect l="l" t="t" r="r" b="b"/>
            <a:pathLst>
              <a:path w="1199586" h="1162256">
                <a:moveTo>
                  <a:pt x="0" y="0"/>
                </a:moveTo>
                <a:lnTo>
                  <a:pt x="1199587" y="0"/>
                </a:lnTo>
                <a:lnTo>
                  <a:pt x="1199587" y="1162256"/>
                </a:lnTo>
                <a:lnTo>
                  <a:pt x="0" y="11622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41996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8493360" y="8055609"/>
            <a:ext cx="1573061" cy="1365855"/>
          </a:xfrm>
          <a:custGeom>
            <a:avLst/>
            <a:gdLst/>
            <a:ahLst/>
            <a:cxnLst/>
            <a:rect l="l" t="t" r="r" b="b"/>
            <a:pathLst>
              <a:path w="1573061" h="1365855">
                <a:moveTo>
                  <a:pt x="0" y="0"/>
                </a:moveTo>
                <a:lnTo>
                  <a:pt x="1573061" y="0"/>
                </a:lnTo>
                <a:lnTo>
                  <a:pt x="1573061" y="1365855"/>
                </a:lnTo>
                <a:lnTo>
                  <a:pt x="0" y="136585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6367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37271" y="2304997"/>
            <a:ext cx="6309137" cy="0"/>
          </a:xfrm>
          <a:prstGeom prst="line">
            <a:avLst/>
          </a:prstGeom>
          <a:ln w="38100" cap="flat">
            <a:solidFill>
              <a:srgbClr val="222D6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755282" y="0"/>
            <a:ext cx="1634556" cy="10292298"/>
          </a:xfrm>
          <a:custGeom>
            <a:avLst/>
            <a:gdLst/>
            <a:ahLst/>
            <a:cxnLst/>
            <a:rect l="l" t="t" r="r" b="b"/>
            <a:pathLst>
              <a:path w="1634556" h="10292298">
                <a:moveTo>
                  <a:pt x="0" y="0"/>
                </a:moveTo>
                <a:lnTo>
                  <a:pt x="1634556" y="0"/>
                </a:lnTo>
                <a:lnTo>
                  <a:pt x="1634556" y="10292298"/>
                </a:lnTo>
                <a:lnTo>
                  <a:pt x="0" y="102922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179" r="-1011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637271" y="658581"/>
            <a:ext cx="13592253" cy="936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D52F55"/>
                </a:solidFill>
                <a:latin typeface="TT Interphases Bold"/>
              </a:rPr>
              <a:t>ARTIFICIAL INTELLIGENCE ACT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37271" y="1795167"/>
            <a:ext cx="11093333" cy="509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41F62"/>
                </a:solidFill>
                <a:latin typeface="Poppins Bold"/>
              </a:rPr>
              <a:t>Scope,</a:t>
            </a:r>
            <a:r>
              <a:rPr lang="en-US" sz="2800">
                <a:solidFill>
                  <a:srgbClr val="041F62"/>
                </a:solidFill>
                <a:latin typeface="Poppins"/>
              </a:rPr>
              <a:t> what is NOT included?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37271" y="2485983"/>
            <a:ext cx="15689278" cy="7839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4511" lvl="1" indent="-227255" algn="l">
              <a:lnSpc>
                <a:spcPts val="3663"/>
              </a:lnSpc>
              <a:buFont typeface="Arial"/>
              <a:buChar char="•"/>
            </a:pPr>
            <a:r>
              <a:rPr lang="en-US" sz="2105">
                <a:solidFill>
                  <a:srgbClr val="041F62"/>
                </a:solidFill>
                <a:latin typeface="Poppins Bold"/>
              </a:rPr>
              <a:t>AI systems and AI models and output "</a:t>
            </a:r>
            <a:r>
              <a:rPr lang="en-US" sz="2105" u="sng">
                <a:solidFill>
                  <a:srgbClr val="041F62"/>
                </a:solidFill>
                <a:latin typeface="Poppins Bold"/>
              </a:rPr>
              <a:t>specifically developed and put into service for the </a:t>
            </a:r>
            <a:r>
              <a:rPr lang="en-US" sz="2105" u="sng">
                <a:solidFill>
                  <a:srgbClr val="D52F55"/>
                </a:solidFill>
                <a:latin typeface="Poppins Bold"/>
              </a:rPr>
              <a:t>sole purpose of scientific research and development</a:t>
            </a:r>
            <a:r>
              <a:rPr lang="en-US" sz="2105" u="sng">
                <a:solidFill>
                  <a:srgbClr val="041F62"/>
                </a:solidFill>
                <a:latin typeface="Poppins Bold"/>
              </a:rPr>
              <a:t>.</a:t>
            </a:r>
            <a:r>
              <a:rPr lang="en-US" sz="2105">
                <a:solidFill>
                  <a:srgbClr val="041F62"/>
                </a:solidFill>
                <a:latin typeface="Poppins Bold"/>
              </a:rPr>
              <a:t>"</a:t>
            </a:r>
            <a:r>
              <a:rPr lang="en-US" sz="2105">
                <a:solidFill>
                  <a:srgbClr val="041F62"/>
                </a:solidFill>
                <a:latin typeface="Poppins"/>
              </a:rPr>
              <a:t> [Art 2(6)]</a:t>
            </a:r>
          </a:p>
          <a:p>
            <a:pPr algn="l">
              <a:lnSpc>
                <a:spcPts val="1547"/>
              </a:lnSpc>
            </a:pPr>
            <a:endParaRPr lang="en-US" sz="2105">
              <a:solidFill>
                <a:srgbClr val="041F62"/>
              </a:solidFill>
              <a:latin typeface="Poppins"/>
            </a:endParaRPr>
          </a:p>
          <a:p>
            <a:pPr marL="454511" lvl="1" indent="-227255" algn="l">
              <a:lnSpc>
                <a:spcPts val="3663"/>
              </a:lnSpc>
              <a:buFont typeface="Arial"/>
              <a:buChar char="•"/>
            </a:pPr>
            <a:r>
              <a:rPr lang="en-US" sz="2105">
                <a:solidFill>
                  <a:srgbClr val="D52F55"/>
                </a:solidFill>
                <a:latin typeface="Poppins Bold"/>
              </a:rPr>
              <a:t>Research, testing or development activity</a:t>
            </a:r>
            <a:r>
              <a:rPr lang="en-US" sz="2105">
                <a:solidFill>
                  <a:srgbClr val="041F62"/>
                </a:solidFill>
                <a:latin typeface="Poppins Bold"/>
              </a:rPr>
              <a:t> </a:t>
            </a:r>
            <a:r>
              <a:rPr lang="en-US" sz="2105">
                <a:solidFill>
                  <a:srgbClr val="041F62"/>
                </a:solidFill>
                <a:latin typeface="Poppins"/>
              </a:rPr>
              <a:t>regarding AI systems or models </a:t>
            </a:r>
            <a:r>
              <a:rPr lang="en-US" sz="2105">
                <a:solidFill>
                  <a:srgbClr val="041F62"/>
                </a:solidFill>
                <a:latin typeface="Poppins Bold"/>
              </a:rPr>
              <a:t>prior to them being placed</a:t>
            </a:r>
            <a:r>
              <a:rPr lang="en-US" sz="2105">
                <a:solidFill>
                  <a:srgbClr val="041F62"/>
                </a:solidFill>
                <a:latin typeface="Poppins"/>
              </a:rPr>
              <a:t> on the market or put into service [Art 2(8)]</a:t>
            </a:r>
          </a:p>
          <a:p>
            <a:pPr algn="l">
              <a:lnSpc>
                <a:spcPts val="1547"/>
              </a:lnSpc>
            </a:pPr>
            <a:endParaRPr lang="en-US" sz="2105">
              <a:solidFill>
                <a:srgbClr val="041F62"/>
              </a:solidFill>
              <a:latin typeface="Poppins"/>
            </a:endParaRPr>
          </a:p>
          <a:p>
            <a:pPr marL="454511" lvl="1" indent="-227255" algn="l">
              <a:lnSpc>
                <a:spcPts val="3663"/>
              </a:lnSpc>
              <a:buFont typeface="Arial"/>
              <a:buChar char="•"/>
            </a:pPr>
            <a:r>
              <a:rPr lang="en-US" sz="2105">
                <a:solidFill>
                  <a:srgbClr val="041F62"/>
                </a:solidFill>
                <a:latin typeface="Poppins"/>
              </a:rPr>
              <a:t>Deployers who are natural persons using AI systems "in the course of a pur</a:t>
            </a:r>
            <a:r>
              <a:rPr lang="en-US" sz="2105">
                <a:solidFill>
                  <a:srgbClr val="1B5095"/>
                </a:solidFill>
                <a:latin typeface="Poppins"/>
              </a:rPr>
              <a:t>ely</a:t>
            </a:r>
            <a:r>
              <a:rPr lang="en-US" sz="2105">
                <a:solidFill>
                  <a:srgbClr val="D52F55"/>
                </a:solidFill>
                <a:latin typeface="Poppins"/>
              </a:rPr>
              <a:t> </a:t>
            </a:r>
            <a:r>
              <a:rPr lang="en-US" sz="2105">
                <a:solidFill>
                  <a:srgbClr val="D52F55"/>
                </a:solidFill>
                <a:latin typeface="Poppins Bold"/>
              </a:rPr>
              <a:t>personal non-professional activity</a:t>
            </a:r>
            <a:r>
              <a:rPr lang="en-US" sz="2105">
                <a:solidFill>
                  <a:srgbClr val="041F62"/>
                </a:solidFill>
                <a:latin typeface="Poppins"/>
              </a:rPr>
              <a:t>"</a:t>
            </a:r>
          </a:p>
          <a:p>
            <a:pPr marL="454511" lvl="1" indent="-227255" algn="l">
              <a:lnSpc>
                <a:spcPts val="3663"/>
              </a:lnSpc>
              <a:buFont typeface="Arial"/>
              <a:buChar char="•"/>
            </a:pPr>
            <a:r>
              <a:rPr lang="en-US" sz="2105">
                <a:solidFill>
                  <a:srgbClr val="D52F55"/>
                </a:solidFill>
                <a:latin typeface="Poppins Bold"/>
              </a:rPr>
              <a:t>AI systems "released under free and open-source licenses</a:t>
            </a:r>
            <a:r>
              <a:rPr lang="en-US" sz="2105">
                <a:solidFill>
                  <a:srgbClr val="041F62"/>
                </a:solidFill>
                <a:latin typeface="Poppins Bold"/>
              </a:rPr>
              <a:t>,</a:t>
            </a:r>
            <a:r>
              <a:rPr lang="en-US" sz="2105">
                <a:solidFill>
                  <a:srgbClr val="041F62"/>
                </a:solidFill>
                <a:latin typeface="Poppins"/>
              </a:rPr>
              <a:t> </a:t>
            </a:r>
            <a:r>
              <a:rPr lang="en-US" sz="2105" u="sng">
                <a:solidFill>
                  <a:srgbClr val="D52F55"/>
                </a:solidFill>
                <a:latin typeface="Poppins Bold"/>
              </a:rPr>
              <a:t>unless</a:t>
            </a:r>
            <a:r>
              <a:rPr lang="en-US" sz="2105">
                <a:solidFill>
                  <a:srgbClr val="D52F55"/>
                </a:solidFill>
                <a:latin typeface="Poppins"/>
              </a:rPr>
              <a:t> </a:t>
            </a:r>
            <a:r>
              <a:rPr lang="en-US" sz="2105">
                <a:solidFill>
                  <a:srgbClr val="041F62"/>
                </a:solidFill>
                <a:latin typeface="Poppins"/>
              </a:rPr>
              <a:t>they are placed on the market or put into service as</a:t>
            </a:r>
            <a:r>
              <a:rPr lang="en-US" sz="2105">
                <a:solidFill>
                  <a:srgbClr val="D52F55"/>
                </a:solidFill>
                <a:latin typeface="Poppins"/>
              </a:rPr>
              <a:t> </a:t>
            </a:r>
            <a:r>
              <a:rPr lang="en-US" sz="2105" u="sng">
                <a:solidFill>
                  <a:srgbClr val="D52F55"/>
                </a:solidFill>
                <a:latin typeface="Poppins"/>
              </a:rPr>
              <a:t>high-risk AI systems</a:t>
            </a:r>
            <a:r>
              <a:rPr lang="en-US" sz="2105">
                <a:solidFill>
                  <a:srgbClr val="041F62"/>
                </a:solidFill>
                <a:latin typeface="Poppins"/>
              </a:rPr>
              <a:t> or as </a:t>
            </a:r>
            <a:r>
              <a:rPr lang="en-US" sz="2105" u="sng">
                <a:solidFill>
                  <a:srgbClr val="041F62"/>
                </a:solidFill>
                <a:latin typeface="Poppins"/>
              </a:rPr>
              <a:t>an AI system that falls under Article 5 or 50</a:t>
            </a:r>
          </a:p>
          <a:p>
            <a:pPr algn="l">
              <a:lnSpc>
                <a:spcPts val="1547"/>
              </a:lnSpc>
            </a:pPr>
            <a:endParaRPr lang="en-US" sz="2105" u="sng">
              <a:solidFill>
                <a:srgbClr val="041F62"/>
              </a:solidFill>
              <a:latin typeface="Poppins"/>
            </a:endParaRPr>
          </a:p>
          <a:p>
            <a:pPr marL="454511" lvl="1" indent="-227255" algn="l">
              <a:lnSpc>
                <a:spcPts val="3663"/>
              </a:lnSpc>
              <a:buFont typeface="Arial"/>
              <a:buChar char="•"/>
            </a:pPr>
            <a:r>
              <a:rPr lang="en-US" sz="2105">
                <a:solidFill>
                  <a:srgbClr val="041F62"/>
                </a:solidFill>
                <a:latin typeface="Poppins Bold"/>
              </a:rPr>
              <a:t>AI systems </a:t>
            </a:r>
            <a:r>
              <a:rPr lang="en-US" sz="2105">
                <a:solidFill>
                  <a:srgbClr val="041F62"/>
                </a:solidFill>
                <a:latin typeface="Poppins"/>
              </a:rPr>
              <a:t>place on the market, put into service, or used with or without modification exclusively </a:t>
            </a:r>
            <a:r>
              <a:rPr lang="en-US" sz="2105">
                <a:solidFill>
                  <a:srgbClr val="041F62"/>
                </a:solidFill>
                <a:latin typeface="Poppins Bold"/>
              </a:rPr>
              <a:t>for military, defense or national security purposes.</a:t>
            </a:r>
          </a:p>
          <a:p>
            <a:pPr algn="l">
              <a:lnSpc>
                <a:spcPts val="1547"/>
              </a:lnSpc>
            </a:pPr>
            <a:endParaRPr lang="en-US" sz="2105">
              <a:solidFill>
                <a:srgbClr val="041F62"/>
              </a:solidFill>
              <a:latin typeface="Poppins Bold"/>
            </a:endParaRPr>
          </a:p>
          <a:p>
            <a:pPr marL="454511" lvl="1" indent="-227255" algn="l">
              <a:lnSpc>
                <a:spcPts val="3663"/>
              </a:lnSpc>
              <a:buFont typeface="Arial"/>
              <a:buChar char="•"/>
            </a:pPr>
            <a:r>
              <a:rPr lang="en-US" sz="2105">
                <a:solidFill>
                  <a:srgbClr val="041F62"/>
                </a:solidFill>
                <a:latin typeface="Poppins Bold"/>
              </a:rPr>
              <a:t>Public authorities in a third country</a:t>
            </a:r>
            <a:r>
              <a:rPr lang="en-US" sz="2105">
                <a:solidFill>
                  <a:srgbClr val="041F62"/>
                </a:solidFill>
                <a:latin typeface="Poppins"/>
              </a:rPr>
              <a:t> and international organizations where those authorities or organizations use AI systems in the </a:t>
            </a:r>
            <a:r>
              <a:rPr lang="en-US" sz="2105" u="sng">
                <a:solidFill>
                  <a:srgbClr val="041F62"/>
                </a:solidFill>
                <a:latin typeface="Poppins"/>
              </a:rPr>
              <a:t>framework of international cooperation or agreements for law enforcement</a:t>
            </a:r>
            <a:r>
              <a:rPr lang="en-US" sz="2105">
                <a:solidFill>
                  <a:srgbClr val="041F62"/>
                </a:solidFill>
                <a:latin typeface="Poppins"/>
              </a:rPr>
              <a:t> and </a:t>
            </a:r>
            <a:r>
              <a:rPr lang="en-US" sz="2105" u="sng">
                <a:solidFill>
                  <a:srgbClr val="041F62"/>
                </a:solidFill>
                <a:latin typeface="Poppins"/>
              </a:rPr>
              <a:t>judicial cooperation</a:t>
            </a:r>
            <a:r>
              <a:rPr lang="en-US" sz="2105">
                <a:solidFill>
                  <a:srgbClr val="041F62"/>
                </a:solidFill>
                <a:latin typeface="Poppins"/>
              </a:rPr>
              <a:t> with the EU or with one or more member states provided adequate safeguards to fundamental rights and freedoms</a:t>
            </a:r>
          </a:p>
          <a:p>
            <a:pPr algn="l">
              <a:lnSpc>
                <a:spcPts val="1547"/>
              </a:lnSpc>
            </a:pPr>
            <a:endParaRPr lang="en-US" sz="2105">
              <a:solidFill>
                <a:srgbClr val="041F62"/>
              </a:solidFill>
              <a:latin typeface="Poppins"/>
            </a:endParaRPr>
          </a:p>
          <a:p>
            <a:pPr algn="l">
              <a:lnSpc>
                <a:spcPts val="3663"/>
              </a:lnSpc>
            </a:pPr>
            <a:endParaRPr lang="en-US" sz="2105">
              <a:solidFill>
                <a:srgbClr val="041F62"/>
              </a:solidFill>
              <a:latin typeface="Poppi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37271" y="2304997"/>
            <a:ext cx="6309137" cy="0"/>
          </a:xfrm>
          <a:prstGeom prst="line">
            <a:avLst/>
          </a:prstGeom>
          <a:ln w="38100" cap="flat">
            <a:solidFill>
              <a:srgbClr val="222D6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755282" y="0"/>
            <a:ext cx="1634556" cy="10292298"/>
          </a:xfrm>
          <a:custGeom>
            <a:avLst/>
            <a:gdLst/>
            <a:ahLst/>
            <a:cxnLst/>
            <a:rect l="l" t="t" r="r" b="b"/>
            <a:pathLst>
              <a:path w="1634556" h="10292298">
                <a:moveTo>
                  <a:pt x="0" y="0"/>
                </a:moveTo>
                <a:lnTo>
                  <a:pt x="1634556" y="0"/>
                </a:lnTo>
                <a:lnTo>
                  <a:pt x="1634556" y="10292298"/>
                </a:lnTo>
                <a:lnTo>
                  <a:pt x="0" y="102922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7179" r="-1011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637271" y="658581"/>
            <a:ext cx="13592253" cy="936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D52F55"/>
                </a:solidFill>
                <a:latin typeface="TT Interphases Bold"/>
              </a:rPr>
              <a:t>ARTIFICIAL INTELLIGENCE ACT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37271" y="1795126"/>
            <a:ext cx="11093333" cy="509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41F62"/>
                </a:solidFill>
                <a:latin typeface="Poppins Bold"/>
              </a:rPr>
              <a:t>Key Concepts </a:t>
            </a:r>
            <a:r>
              <a:rPr lang="en-US" sz="2800">
                <a:solidFill>
                  <a:srgbClr val="041F62"/>
                </a:solidFill>
                <a:latin typeface="Poppins"/>
              </a:rPr>
              <a:t>(definitions Art 3)</a:t>
            </a:r>
          </a:p>
        </p:txBody>
      </p:sp>
      <p:sp>
        <p:nvSpPr>
          <p:cNvPr id="6" name="Freeform 6"/>
          <p:cNvSpPr/>
          <p:nvPr/>
        </p:nvSpPr>
        <p:spPr>
          <a:xfrm>
            <a:off x="2927860" y="3432520"/>
            <a:ext cx="2799322" cy="2814568"/>
          </a:xfrm>
          <a:custGeom>
            <a:avLst/>
            <a:gdLst/>
            <a:ahLst/>
            <a:cxnLst/>
            <a:rect l="l" t="t" r="r" b="b"/>
            <a:pathLst>
              <a:path w="2799322" h="2814568">
                <a:moveTo>
                  <a:pt x="0" y="0"/>
                </a:moveTo>
                <a:lnTo>
                  <a:pt x="2799323" y="0"/>
                </a:lnTo>
                <a:lnTo>
                  <a:pt x="2799323" y="2814568"/>
                </a:lnTo>
                <a:lnTo>
                  <a:pt x="0" y="28145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3294908" y="3788052"/>
            <a:ext cx="10304802" cy="2557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21"/>
              </a:lnSpc>
              <a:spcBef>
                <a:spcPct val="0"/>
              </a:spcBef>
            </a:pPr>
            <a:r>
              <a:rPr lang="en-US" sz="2443">
                <a:solidFill>
                  <a:srgbClr val="000000"/>
                </a:solidFill>
                <a:latin typeface="TT Interphases"/>
              </a:rPr>
              <a:t>‘</a:t>
            </a:r>
            <a:r>
              <a:rPr lang="en-US" sz="2443">
                <a:solidFill>
                  <a:srgbClr val="000000"/>
                </a:solidFill>
                <a:latin typeface="TT Interphases Bold"/>
              </a:rPr>
              <a:t>AI system</a:t>
            </a:r>
            <a:r>
              <a:rPr lang="en-US" sz="2443">
                <a:solidFill>
                  <a:srgbClr val="000000"/>
                </a:solidFill>
                <a:latin typeface="TT Interphases"/>
              </a:rPr>
              <a:t>’ means a machine-based system that is designed to operate with varying levels of autonomy and that may exhibit adaptiveness after deployment, and that, for </a:t>
            </a:r>
            <a:r>
              <a:rPr lang="en-US" sz="2443" u="sng">
                <a:solidFill>
                  <a:srgbClr val="000000"/>
                </a:solidFill>
                <a:latin typeface="TT Interphases"/>
              </a:rPr>
              <a:t>explicit or implicit objectives, infers, from the input it receives, how to generate outputs</a:t>
            </a:r>
            <a:r>
              <a:rPr lang="en-US" sz="2443">
                <a:solidFill>
                  <a:srgbClr val="000000"/>
                </a:solidFill>
                <a:latin typeface="TT Interphases"/>
              </a:rPr>
              <a:t> such as</a:t>
            </a:r>
            <a:r>
              <a:rPr lang="en-US" sz="2443" u="sng">
                <a:solidFill>
                  <a:srgbClr val="000000"/>
                </a:solidFill>
                <a:latin typeface="TT Interphases"/>
              </a:rPr>
              <a:t> predictions, content, recommendations, or decisions</a:t>
            </a:r>
            <a:r>
              <a:rPr lang="en-US" sz="2443">
                <a:solidFill>
                  <a:srgbClr val="000000"/>
                </a:solidFill>
                <a:latin typeface="TT Interphases"/>
              </a:rPr>
              <a:t> that can influence physical or virtual environments;</a:t>
            </a:r>
          </a:p>
        </p:txBody>
      </p:sp>
      <p:sp>
        <p:nvSpPr>
          <p:cNvPr id="8" name="Freeform 8"/>
          <p:cNvSpPr/>
          <p:nvPr/>
        </p:nvSpPr>
        <p:spPr>
          <a:xfrm rot="-10800000">
            <a:off x="11150483" y="3846319"/>
            <a:ext cx="2799322" cy="2814568"/>
          </a:xfrm>
          <a:custGeom>
            <a:avLst/>
            <a:gdLst/>
            <a:ahLst/>
            <a:cxnLst/>
            <a:rect l="l" t="t" r="r" b="b"/>
            <a:pathLst>
              <a:path w="2799322" h="2814568">
                <a:moveTo>
                  <a:pt x="0" y="0"/>
                </a:moveTo>
                <a:lnTo>
                  <a:pt x="2799322" y="0"/>
                </a:lnTo>
                <a:lnTo>
                  <a:pt x="2799322" y="2814568"/>
                </a:lnTo>
                <a:lnTo>
                  <a:pt x="0" y="28145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463007" y="6911644"/>
            <a:ext cx="11574380" cy="552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77"/>
              </a:lnSpc>
            </a:pPr>
            <a:r>
              <a:rPr lang="en-US" sz="2630">
                <a:solidFill>
                  <a:srgbClr val="041F62"/>
                </a:solidFill>
                <a:latin typeface="Poppins Bold"/>
              </a:rPr>
              <a:t>AI </a:t>
            </a:r>
            <a:r>
              <a:rPr lang="en-US" sz="2630">
                <a:solidFill>
                  <a:srgbClr val="D52F55"/>
                </a:solidFill>
                <a:latin typeface="Poppins Bold"/>
              </a:rPr>
              <a:t>SYSTEMS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480047" y="6911644"/>
            <a:ext cx="11574380" cy="552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577"/>
              </a:lnSpc>
            </a:pPr>
            <a:r>
              <a:rPr lang="en-US" sz="2630">
                <a:solidFill>
                  <a:srgbClr val="041F62"/>
                </a:solidFill>
                <a:latin typeface="Poppins Bold"/>
              </a:rPr>
              <a:t>vs AI Models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63007" y="7721735"/>
            <a:ext cx="16292275" cy="1916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52"/>
              </a:lnSpc>
            </a:pPr>
            <a:r>
              <a:rPr lang="en-US" sz="2466" u="sng">
                <a:solidFill>
                  <a:srgbClr val="041F62"/>
                </a:solidFill>
                <a:latin typeface="TT Interphases Bold"/>
              </a:rPr>
              <a:t>Recital 97:</a:t>
            </a:r>
            <a:r>
              <a:rPr lang="en-US" sz="2466" u="sng">
                <a:solidFill>
                  <a:srgbClr val="041F62"/>
                </a:solidFill>
                <a:latin typeface="TT Interphases"/>
              </a:rPr>
              <a:t> </a:t>
            </a:r>
          </a:p>
          <a:p>
            <a:pPr marL="532473" lvl="1" indent="-266237" algn="l">
              <a:lnSpc>
                <a:spcPts val="3452"/>
              </a:lnSpc>
              <a:spcBef>
                <a:spcPct val="0"/>
              </a:spcBef>
              <a:buFont typeface="Arial"/>
              <a:buChar char="•"/>
            </a:pPr>
            <a:r>
              <a:rPr lang="en-US" sz="2466">
                <a:solidFill>
                  <a:srgbClr val="041F62"/>
                </a:solidFill>
                <a:latin typeface="TT Interphases"/>
              </a:rPr>
              <a:t>Although </a:t>
            </a:r>
            <a:r>
              <a:rPr lang="en-US" sz="2466" u="sng">
                <a:solidFill>
                  <a:srgbClr val="041F62"/>
                </a:solidFill>
                <a:latin typeface="TT Interphases Bold"/>
              </a:rPr>
              <a:t>AI models</a:t>
            </a:r>
            <a:r>
              <a:rPr lang="en-US" sz="2466" u="sng">
                <a:solidFill>
                  <a:srgbClr val="041F62"/>
                </a:solidFill>
                <a:latin typeface="TT Interphases"/>
              </a:rPr>
              <a:t> </a:t>
            </a:r>
            <a:r>
              <a:rPr lang="en-US" sz="2466">
                <a:solidFill>
                  <a:srgbClr val="041F62"/>
                </a:solidFill>
                <a:latin typeface="TT Interphases"/>
              </a:rPr>
              <a:t>are </a:t>
            </a:r>
            <a:r>
              <a:rPr lang="en-US" sz="2466" u="sng">
                <a:solidFill>
                  <a:srgbClr val="041F62"/>
                </a:solidFill>
                <a:latin typeface="TT Interphases"/>
              </a:rPr>
              <a:t>essential components of AI systems</a:t>
            </a:r>
            <a:r>
              <a:rPr lang="en-US" sz="2466">
                <a:solidFill>
                  <a:srgbClr val="041F62"/>
                </a:solidFill>
                <a:latin typeface="TT Interphases"/>
              </a:rPr>
              <a:t>, they </a:t>
            </a:r>
            <a:r>
              <a:rPr lang="en-US" sz="2466">
                <a:solidFill>
                  <a:srgbClr val="041F62"/>
                </a:solidFill>
                <a:latin typeface="TT Interphases Bold"/>
              </a:rPr>
              <a:t>do not constitute AI systems on their own</a:t>
            </a:r>
            <a:r>
              <a:rPr lang="en-US" sz="2466">
                <a:solidFill>
                  <a:srgbClr val="041F62"/>
                </a:solidFill>
                <a:latin typeface="TT Interphases"/>
              </a:rPr>
              <a:t>. AI models </a:t>
            </a:r>
            <a:r>
              <a:rPr lang="en-US" sz="2466" u="sng">
                <a:solidFill>
                  <a:srgbClr val="041F62"/>
                </a:solidFill>
                <a:latin typeface="TT Interphases"/>
              </a:rPr>
              <a:t>require the addition of further components</a:t>
            </a:r>
            <a:r>
              <a:rPr lang="en-US" sz="2466">
                <a:solidFill>
                  <a:srgbClr val="041F62"/>
                </a:solidFill>
                <a:latin typeface="TT Interphases"/>
              </a:rPr>
              <a:t>, such as e.g. a user interface, to become AI systems. </a:t>
            </a:r>
          </a:p>
          <a:p>
            <a:pPr algn="l">
              <a:lnSpc>
                <a:spcPts val="1627"/>
              </a:lnSpc>
            </a:pPr>
            <a:endParaRPr lang="en-US" sz="2466">
              <a:solidFill>
                <a:srgbClr val="041F62"/>
              </a:solidFill>
              <a:latin typeface="TT Interphases"/>
            </a:endParaRPr>
          </a:p>
          <a:p>
            <a:pPr marL="532473" lvl="1" indent="-266237" algn="l">
              <a:lnSpc>
                <a:spcPts val="3452"/>
              </a:lnSpc>
              <a:buFont typeface="Arial"/>
              <a:buChar char="•"/>
            </a:pPr>
            <a:r>
              <a:rPr lang="en-US" sz="2466">
                <a:solidFill>
                  <a:srgbClr val="041F62"/>
                </a:solidFill>
                <a:latin typeface="TT Interphases"/>
              </a:rPr>
              <a:t>AI models are typically integrated into and form part of AI systems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37271" y="2733846"/>
            <a:ext cx="11574380" cy="552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77"/>
              </a:lnSpc>
            </a:pPr>
            <a:r>
              <a:rPr lang="en-US" sz="2630">
                <a:solidFill>
                  <a:srgbClr val="BF013B"/>
                </a:solidFill>
                <a:latin typeface="Poppins Bold"/>
              </a:rPr>
              <a:t>AI SYSTEMS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37271" y="2304997"/>
            <a:ext cx="6309137" cy="0"/>
          </a:xfrm>
          <a:prstGeom prst="line">
            <a:avLst/>
          </a:prstGeom>
          <a:ln w="38100" cap="flat">
            <a:solidFill>
              <a:srgbClr val="222D6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755282" y="0"/>
            <a:ext cx="1634556" cy="10292298"/>
          </a:xfrm>
          <a:custGeom>
            <a:avLst/>
            <a:gdLst/>
            <a:ahLst/>
            <a:cxnLst/>
            <a:rect l="l" t="t" r="r" b="b"/>
            <a:pathLst>
              <a:path w="1634556" h="10292298">
                <a:moveTo>
                  <a:pt x="0" y="0"/>
                </a:moveTo>
                <a:lnTo>
                  <a:pt x="1634556" y="0"/>
                </a:lnTo>
                <a:lnTo>
                  <a:pt x="1634556" y="10292298"/>
                </a:lnTo>
                <a:lnTo>
                  <a:pt x="0" y="102922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7179" r="-1011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637271" y="658581"/>
            <a:ext cx="13592253" cy="936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D52F55"/>
                </a:solidFill>
                <a:latin typeface="TT Interphases Bold"/>
              </a:rPr>
              <a:t>ARTIFICIAL INTELLIGENCE ACT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37271" y="1795126"/>
            <a:ext cx="11093333" cy="509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41F62"/>
                </a:solidFill>
                <a:latin typeface="Poppins Bold"/>
              </a:rPr>
              <a:t>Key Concepts </a:t>
            </a:r>
            <a:r>
              <a:rPr lang="en-US" sz="2800">
                <a:solidFill>
                  <a:srgbClr val="041F62"/>
                </a:solidFill>
                <a:latin typeface="Poppins"/>
              </a:rPr>
              <a:t>(definitions Art 3)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37271" y="2733846"/>
            <a:ext cx="11574380" cy="552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77"/>
              </a:lnSpc>
            </a:pPr>
            <a:r>
              <a:rPr lang="en-US" sz="2630">
                <a:solidFill>
                  <a:srgbClr val="BF013B"/>
                </a:solidFill>
                <a:latin typeface="Poppins Bold"/>
              </a:rPr>
              <a:t>General Purpose AI Models</a:t>
            </a:r>
          </a:p>
        </p:txBody>
      </p:sp>
      <p:sp>
        <p:nvSpPr>
          <p:cNvPr id="7" name="Freeform 7"/>
          <p:cNvSpPr/>
          <p:nvPr/>
        </p:nvSpPr>
        <p:spPr>
          <a:xfrm>
            <a:off x="1722495" y="3591562"/>
            <a:ext cx="2799322" cy="2814568"/>
          </a:xfrm>
          <a:custGeom>
            <a:avLst/>
            <a:gdLst/>
            <a:ahLst/>
            <a:cxnLst/>
            <a:rect l="l" t="t" r="r" b="b"/>
            <a:pathLst>
              <a:path w="2799322" h="2814568">
                <a:moveTo>
                  <a:pt x="0" y="0"/>
                </a:moveTo>
                <a:lnTo>
                  <a:pt x="2799322" y="0"/>
                </a:lnTo>
                <a:lnTo>
                  <a:pt x="2799322" y="2814568"/>
                </a:lnTo>
                <a:lnTo>
                  <a:pt x="0" y="28145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2266285" y="3962824"/>
            <a:ext cx="11745883" cy="2985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21"/>
              </a:lnSpc>
              <a:spcBef>
                <a:spcPct val="0"/>
              </a:spcBef>
            </a:pPr>
            <a:r>
              <a:rPr lang="en-US" sz="2443">
                <a:solidFill>
                  <a:srgbClr val="000000"/>
                </a:solidFill>
                <a:latin typeface="TT Interphases"/>
              </a:rPr>
              <a:t>‘</a:t>
            </a:r>
            <a:r>
              <a:rPr lang="en-US" sz="2443">
                <a:solidFill>
                  <a:srgbClr val="000000"/>
                </a:solidFill>
                <a:latin typeface="TT Interphases Bold"/>
              </a:rPr>
              <a:t>General-purpose AI model’</a:t>
            </a:r>
            <a:r>
              <a:rPr lang="en-US" sz="2443">
                <a:solidFill>
                  <a:srgbClr val="000000"/>
                </a:solidFill>
                <a:latin typeface="TT Interphases"/>
              </a:rPr>
              <a:t> means an AI model, including where such an AI model is </a:t>
            </a:r>
            <a:r>
              <a:rPr lang="en-US" sz="2443" u="sng">
                <a:solidFill>
                  <a:srgbClr val="000000"/>
                </a:solidFill>
                <a:latin typeface="TT Interphases Bold"/>
              </a:rPr>
              <a:t>trained </a:t>
            </a:r>
            <a:r>
              <a:rPr lang="en-US" sz="2443" u="sng">
                <a:solidFill>
                  <a:srgbClr val="000000"/>
                </a:solidFill>
                <a:latin typeface="TT Interphases"/>
              </a:rPr>
              <a:t>with</a:t>
            </a:r>
            <a:r>
              <a:rPr lang="en-US" sz="2443" u="sng">
                <a:solidFill>
                  <a:srgbClr val="000000"/>
                </a:solidFill>
                <a:latin typeface="TT Interphases Bold"/>
              </a:rPr>
              <a:t> a large amount of data using self-supervision at scale</a:t>
            </a:r>
            <a:r>
              <a:rPr lang="en-US" sz="2443">
                <a:solidFill>
                  <a:srgbClr val="000000"/>
                </a:solidFill>
                <a:latin typeface="TT Interphases"/>
              </a:rPr>
              <a:t>, that displays significant generality and is </a:t>
            </a:r>
            <a:r>
              <a:rPr lang="en-US" sz="2443" u="sng">
                <a:solidFill>
                  <a:srgbClr val="000000"/>
                </a:solidFill>
                <a:latin typeface="TT Interphases"/>
              </a:rPr>
              <a:t>capable of</a:t>
            </a:r>
            <a:r>
              <a:rPr lang="en-US" sz="2443" u="sng">
                <a:solidFill>
                  <a:srgbClr val="000000"/>
                </a:solidFill>
                <a:latin typeface="TT Interphases Bold"/>
              </a:rPr>
              <a:t> competently performing a wide range of distinct tasks</a:t>
            </a:r>
            <a:r>
              <a:rPr lang="en-US" sz="2443" u="sng">
                <a:solidFill>
                  <a:srgbClr val="000000"/>
                </a:solidFill>
                <a:latin typeface="TT Interphases"/>
              </a:rPr>
              <a:t> regardless of the way the model is placed</a:t>
            </a:r>
            <a:r>
              <a:rPr lang="en-US" sz="2443">
                <a:solidFill>
                  <a:srgbClr val="000000"/>
                </a:solidFill>
                <a:latin typeface="TT Interphases"/>
              </a:rPr>
              <a:t> on the market and that </a:t>
            </a:r>
            <a:r>
              <a:rPr lang="en-US" sz="2443" u="sng">
                <a:solidFill>
                  <a:srgbClr val="000000"/>
                </a:solidFill>
                <a:latin typeface="TT Interphases"/>
              </a:rPr>
              <a:t>can </a:t>
            </a:r>
            <a:r>
              <a:rPr lang="en-US" sz="2443" u="sng">
                <a:solidFill>
                  <a:srgbClr val="000000"/>
                </a:solidFill>
                <a:latin typeface="TT Interphases Bold"/>
              </a:rPr>
              <a:t>be integrated into a variety of downstream systems or applications,</a:t>
            </a:r>
            <a:r>
              <a:rPr lang="en-US" sz="2443">
                <a:solidFill>
                  <a:srgbClr val="000000"/>
                </a:solidFill>
                <a:latin typeface="TT Interphases"/>
              </a:rPr>
              <a:t> </a:t>
            </a:r>
            <a:r>
              <a:rPr lang="en-US" sz="2443" u="sng">
                <a:solidFill>
                  <a:srgbClr val="000000"/>
                </a:solidFill>
                <a:latin typeface="TT Interphases Bold"/>
              </a:rPr>
              <a:t>except </a:t>
            </a:r>
            <a:r>
              <a:rPr lang="en-US" sz="2443" u="sng">
                <a:solidFill>
                  <a:srgbClr val="000000"/>
                </a:solidFill>
                <a:latin typeface="TT Interphases"/>
              </a:rPr>
              <a:t>AI models that are used for research, development or prototyping activitie</a:t>
            </a:r>
            <a:r>
              <a:rPr lang="en-US" sz="2443">
                <a:solidFill>
                  <a:srgbClr val="000000"/>
                </a:solidFill>
                <a:latin typeface="TT Interphases"/>
              </a:rPr>
              <a:t>s before they are placed on the market;</a:t>
            </a:r>
          </a:p>
        </p:txBody>
      </p:sp>
      <p:sp>
        <p:nvSpPr>
          <p:cNvPr id="9" name="Freeform 9"/>
          <p:cNvSpPr/>
          <p:nvPr/>
        </p:nvSpPr>
        <p:spPr>
          <a:xfrm rot="-10800000">
            <a:off x="11772374" y="4334299"/>
            <a:ext cx="2799322" cy="2814568"/>
          </a:xfrm>
          <a:custGeom>
            <a:avLst/>
            <a:gdLst/>
            <a:ahLst/>
            <a:cxnLst/>
            <a:rect l="l" t="t" r="r" b="b"/>
            <a:pathLst>
              <a:path w="2799322" h="2814568">
                <a:moveTo>
                  <a:pt x="0" y="0"/>
                </a:moveTo>
                <a:lnTo>
                  <a:pt x="2799322" y="0"/>
                </a:lnTo>
                <a:lnTo>
                  <a:pt x="2799322" y="2814568"/>
                </a:lnTo>
                <a:lnTo>
                  <a:pt x="0" y="28145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463007" y="7301267"/>
            <a:ext cx="11574380" cy="552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77"/>
              </a:lnSpc>
            </a:pPr>
            <a:r>
              <a:rPr lang="en-US" sz="2630">
                <a:solidFill>
                  <a:srgbClr val="041F62"/>
                </a:solidFill>
                <a:latin typeface="Poppins Bold"/>
              </a:rPr>
              <a:t>Specific Rules apply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63007" y="8092308"/>
            <a:ext cx="16292275" cy="861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2474" lvl="1" indent="-266237" algn="l">
              <a:lnSpc>
                <a:spcPts val="3452"/>
              </a:lnSpc>
              <a:buFont typeface="Arial"/>
              <a:buChar char="•"/>
            </a:pPr>
            <a:r>
              <a:rPr lang="en-US" sz="2466" u="sng">
                <a:solidFill>
                  <a:srgbClr val="041F62"/>
                </a:solidFill>
                <a:latin typeface="TT Interphases Bold"/>
              </a:rPr>
              <a:t>Examples:</a:t>
            </a:r>
            <a:r>
              <a:rPr lang="en-US" sz="2466">
                <a:solidFill>
                  <a:srgbClr val="041F62"/>
                </a:solidFill>
                <a:latin typeface="TT Interphases Bold"/>
              </a:rPr>
              <a:t> OpenAI ChatGPT-3, 4, 4o, DALL-E; Google’s Bard,  </a:t>
            </a:r>
            <a:r>
              <a:rPr lang="en-US" sz="2466">
                <a:solidFill>
                  <a:srgbClr val="041F62"/>
                </a:solidFill>
                <a:latin typeface="TT Interphases"/>
              </a:rPr>
              <a:t>other generative models e.g. LLMs, image generators using diffusion models etc.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37271" y="2304997"/>
            <a:ext cx="6309137" cy="0"/>
          </a:xfrm>
          <a:prstGeom prst="line">
            <a:avLst/>
          </a:prstGeom>
          <a:ln w="38100" cap="flat">
            <a:solidFill>
              <a:srgbClr val="222D6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755282" y="0"/>
            <a:ext cx="1634556" cy="10292298"/>
          </a:xfrm>
          <a:custGeom>
            <a:avLst/>
            <a:gdLst/>
            <a:ahLst/>
            <a:cxnLst/>
            <a:rect l="l" t="t" r="r" b="b"/>
            <a:pathLst>
              <a:path w="1634556" h="10292298">
                <a:moveTo>
                  <a:pt x="0" y="0"/>
                </a:moveTo>
                <a:lnTo>
                  <a:pt x="1634556" y="0"/>
                </a:lnTo>
                <a:lnTo>
                  <a:pt x="1634556" y="10292298"/>
                </a:lnTo>
                <a:lnTo>
                  <a:pt x="0" y="102922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7179" r="-1011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3711123" y="2609797"/>
            <a:ext cx="9727341" cy="6957493"/>
          </a:xfrm>
          <a:custGeom>
            <a:avLst/>
            <a:gdLst/>
            <a:ahLst/>
            <a:cxnLst/>
            <a:rect l="l" t="t" r="r" b="b"/>
            <a:pathLst>
              <a:path w="9727341" h="6957493">
                <a:moveTo>
                  <a:pt x="0" y="0"/>
                </a:moveTo>
                <a:lnTo>
                  <a:pt x="9727341" y="0"/>
                </a:lnTo>
                <a:lnTo>
                  <a:pt x="9727341" y="6957493"/>
                </a:lnTo>
                <a:lnTo>
                  <a:pt x="0" y="69574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24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637271" y="658581"/>
            <a:ext cx="13592253" cy="936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D52F55"/>
                </a:solidFill>
                <a:latin typeface="TT Interphases Bold"/>
              </a:rPr>
              <a:t>ARTIFICIAL INTELLIGENCE ACT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37271" y="1795126"/>
            <a:ext cx="11093333" cy="509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41F62"/>
                </a:solidFill>
                <a:latin typeface="Poppins Bold"/>
              </a:rPr>
              <a:t>Key Concepts </a:t>
            </a:r>
            <a:r>
              <a:rPr lang="en-US" sz="2800">
                <a:solidFill>
                  <a:srgbClr val="041F62"/>
                </a:solidFill>
                <a:latin typeface="Poppins"/>
              </a:rPr>
              <a:t>(definitions Art 3)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679941" y="9849323"/>
            <a:ext cx="8572141" cy="23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5"/>
              </a:lnSpc>
              <a:spcBef>
                <a:spcPct val="0"/>
              </a:spcBef>
            </a:pPr>
            <a:r>
              <a:rPr lang="en-US" sz="1382">
                <a:solidFill>
                  <a:srgbClr val="000000"/>
                </a:solidFill>
                <a:latin typeface="TT Interphases Bold"/>
              </a:rPr>
              <a:t>The AI Act @ April 2024 : Europe΄s Comprehensive AI Regulation  Deloiitte 02.05.2024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37271" y="2304997"/>
            <a:ext cx="6309137" cy="0"/>
          </a:xfrm>
          <a:prstGeom prst="line">
            <a:avLst/>
          </a:prstGeom>
          <a:ln w="38100" cap="flat">
            <a:solidFill>
              <a:srgbClr val="222D6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755282" y="0"/>
            <a:ext cx="1634556" cy="10292298"/>
          </a:xfrm>
          <a:custGeom>
            <a:avLst/>
            <a:gdLst/>
            <a:ahLst/>
            <a:cxnLst/>
            <a:rect l="l" t="t" r="r" b="b"/>
            <a:pathLst>
              <a:path w="1634556" h="10292298">
                <a:moveTo>
                  <a:pt x="0" y="0"/>
                </a:moveTo>
                <a:lnTo>
                  <a:pt x="1634556" y="0"/>
                </a:lnTo>
                <a:lnTo>
                  <a:pt x="1634556" y="10292298"/>
                </a:lnTo>
                <a:lnTo>
                  <a:pt x="0" y="102922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7179" r="-1011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637271" y="658581"/>
            <a:ext cx="13592253" cy="936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D52F55"/>
                </a:solidFill>
                <a:latin typeface="TT Interphases Bold"/>
              </a:rPr>
              <a:t>ARTIFICIAL INTELLIGENCE ACT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37271" y="1795126"/>
            <a:ext cx="11093333" cy="509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41F62"/>
                </a:solidFill>
                <a:latin typeface="Poppins Bold"/>
              </a:rPr>
              <a:t>Key Concepts </a:t>
            </a:r>
            <a:r>
              <a:rPr lang="en-US" sz="2800">
                <a:solidFill>
                  <a:srgbClr val="041F62"/>
                </a:solidFill>
                <a:latin typeface="Poppins"/>
              </a:rPr>
              <a:t>(definitions Art 3)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37271" y="2353469"/>
            <a:ext cx="11574380" cy="552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77"/>
              </a:lnSpc>
            </a:pPr>
            <a:r>
              <a:rPr lang="en-US" sz="2630">
                <a:solidFill>
                  <a:srgbClr val="BF013B"/>
                </a:solidFill>
                <a:latin typeface="Poppins Bold"/>
              </a:rPr>
              <a:t>General Purpose AI Models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37271" y="4498930"/>
            <a:ext cx="11133854" cy="547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03"/>
              </a:lnSpc>
            </a:pPr>
            <a:r>
              <a:rPr lang="en-US" sz="2530">
                <a:solidFill>
                  <a:srgbClr val="041F62"/>
                </a:solidFill>
                <a:latin typeface="Poppins Bold"/>
              </a:rPr>
              <a:t>GPAI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37271" y="5043544"/>
            <a:ext cx="15672183" cy="839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2208" lvl="1" indent="-256104" algn="l">
              <a:lnSpc>
                <a:spcPts val="3321"/>
              </a:lnSpc>
              <a:buFont typeface="Arial"/>
              <a:buChar char="•"/>
            </a:pPr>
            <a:r>
              <a:rPr lang="en-US" sz="2372">
                <a:solidFill>
                  <a:srgbClr val="041F62"/>
                </a:solidFill>
                <a:latin typeface="TT Interphases Bold"/>
              </a:rPr>
              <a:t>Transparency </a:t>
            </a:r>
            <a:r>
              <a:rPr lang="en-US" sz="2372">
                <a:solidFill>
                  <a:srgbClr val="041F62"/>
                </a:solidFill>
                <a:latin typeface="TT Interphases"/>
              </a:rPr>
              <a:t>obligations, including </a:t>
            </a:r>
            <a:r>
              <a:rPr lang="en-US" sz="2372">
                <a:solidFill>
                  <a:srgbClr val="041F62"/>
                </a:solidFill>
                <a:latin typeface="TT Interphases Bold"/>
              </a:rPr>
              <a:t>technical documentation</a:t>
            </a:r>
            <a:r>
              <a:rPr lang="en-US" sz="2372">
                <a:solidFill>
                  <a:srgbClr val="041F62"/>
                </a:solidFill>
                <a:latin typeface="TT Interphases"/>
              </a:rPr>
              <a:t>, training data respecting </a:t>
            </a:r>
            <a:r>
              <a:rPr lang="en-US" sz="2372">
                <a:solidFill>
                  <a:srgbClr val="041F62"/>
                </a:solidFill>
                <a:latin typeface="TT Interphases Bold"/>
              </a:rPr>
              <a:t>copyrights</a:t>
            </a:r>
            <a:r>
              <a:rPr lang="en-US" sz="2372">
                <a:solidFill>
                  <a:srgbClr val="041F62"/>
                </a:solidFill>
                <a:latin typeface="TT Interphases"/>
              </a:rPr>
              <a:t>, </a:t>
            </a:r>
            <a:r>
              <a:rPr lang="en-US" sz="2372">
                <a:solidFill>
                  <a:srgbClr val="041F62"/>
                </a:solidFill>
                <a:latin typeface="TT Interphases Bold"/>
              </a:rPr>
              <a:t>watermarking </a:t>
            </a:r>
            <a:r>
              <a:rPr lang="en-US" sz="2372">
                <a:solidFill>
                  <a:srgbClr val="041F62"/>
                </a:solidFill>
                <a:latin typeface="TT Interphases"/>
              </a:rPr>
              <a:t>of AI generated content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37271" y="5996141"/>
            <a:ext cx="11133854" cy="547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03"/>
              </a:lnSpc>
            </a:pPr>
            <a:r>
              <a:rPr lang="en-US" sz="2530">
                <a:solidFill>
                  <a:srgbClr val="041F62"/>
                </a:solidFill>
                <a:latin typeface="Poppins Bold"/>
              </a:rPr>
              <a:t>Systemic Risk GPAI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37271" y="6529128"/>
            <a:ext cx="15672183" cy="3367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2208" lvl="1" indent="-256104" algn="l">
              <a:lnSpc>
                <a:spcPts val="3321"/>
              </a:lnSpc>
              <a:buFont typeface="Arial"/>
              <a:buChar char="•"/>
            </a:pPr>
            <a:r>
              <a:rPr lang="en-US" sz="2372">
                <a:solidFill>
                  <a:srgbClr val="041F62"/>
                </a:solidFill>
                <a:latin typeface="TT Interphases"/>
              </a:rPr>
              <a:t>Stringent obligations similar to high-risk AI systems: </a:t>
            </a:r>
          </a:p>
          <a:p>
            <a:pPr marL="1024416" lvl="2" indent="-341472" algn="l">
              <a:lnSpc>
                <a:spcPts val="3321"/>
              </a:lnSpc>
              <a:buFont typeface="Arial"/>
              <a:buChar char="⚬"/>
            </a:pPr>
            <a:r>
              <a:rPr lang="en-US" sz="2372">
                <a:solidFill>
                  <a:srgbClr val="041F62"/>
                </a:solidFill>
                <a:latin typeface="TT Interphases"/>
              </a:rPr>
              <a:t>model evaluations</a:t>
            </a:r>
          </a:p>
          <a:p>
            <a:pPr marL="1024416" lvl="2" indent="-341472" algn="l">
              <a:lnSpc>
                <a:spcPts val="3321"/>
              </a:lnSpc>
              <a:buFont typeface="Arial"/>
              <a:buChar char="⚬"/>
            </a:pPr>
            <a:r>
              <a:rPr lang="en-US" sz="2372">
                <a:solidFill>
                  <a:srgbClr val="041F62"/>
                </a:solidFill>
                <a:latin typeface="TT Interphases"/>
              </a:rPr>
              <a:t>assess and mitigate systemic risks</a:t>
            </a:r>
          </a:p>
          <a:p>
            <a:pPr marL="1024416" lvl="2" indent="-341472" algn="l">
              <a:lnSpc>
                <a:spcPts val="3321"/>
              </a:lnSpc>
              <a:buFont typeface="Arial"/>
              <a:buChar char="⚬"/>
            </a:pPr>
            <a:r>
              <a:rPr lang="en-US" sz="2372">
                <a:solidFill>
                  <a:srgbClr val="041F62"/>
                </a:solidFill>
                <a:latin typeface="TT Interphases"/>
              </a:rPr>
              <a:t>conduct adversarial testing</a:t>
            </a:r>
          </a:p>
          <a:p>
            <a:pPr marL="1024416" lvl="2" indent="-341472" algn="l">
              <a:lnSpc>
                <a:spcPts val="3321"/>
              </a:lnSpc>
              <a:buFont typeface="Arial"/>
              <a:buChar char="⚬"/>
            </a:pPr>
            <a:r>
              <a:rPr lang="en-US" sz="2372">
                <a:solidFill>
                  <a:srgbClr val="041F62"/>
                </a:solidFill>
                <a:latin typeface="TT Interphases"/>
              </a:rPr>
              <a:t>report to the Commission on serious incidents</a:t>
            </a:r>
          </a:p>
          <a:p>
            <a:pPr marL="1024416" lvl="2" indent="-341472" algn="l">
              <a:lnSpc>
                <a:spcPts val="3321"/>
              </a:lnSpc>
              <a:buFont typeface="Arial"/>
              <a:buChar char="⚬"/>
            </a:pPr>
            <a:r>
              <a:rPr lang="en-US" sz="2372">
                <a:solidFill>
                  <a:srgbClr val="041F62"/>
                </a:solidFill>
                <a:latin typeface="TT Interphases"/>
              </a:rPr>
              <a:t>ensure cyber security</a:t>
            </a:r>
          </a:p>
          <a:p>
            <a:pPr marL="1024416" lvl="2" indent="-341472" algn="l">
              <a:lnSpc>
                <a:spcPts val="3321"/>
              </a:lnSpc>
              <a:buFont typeface="Arial"/>
              <a:buChar char="⚬"/>
            </a:pPr>
            <a:r>
              <a:rPr lang="en-US" sz="2372">
                <a:solidFill>
                  <a:srgbClr val="041F62"/>
                </a:solidFill>
                <a:latin typeface="TT Interphases"/>
              </a:rPr>
              <a:t>report on their energy efficiency</a:t>
            </a:r>
          </a:p>
          <a:p>
            <a:pPr marL="1024416" lvl="2" indent="-341472" algn="l">
              <a:lnSpc>
                <a:spcPts val="3321"/>
              </a:lnSpc>
              <a:buFont typeface="Arial"/>
              <a:buChar char="⚬"/>
            </a:pPr>
            <a:r>
              <a:rPr lang="en-US" sz="2372">
                <a:solidFill>
                  <a:srgbClr val="041F62"/>
                </a:solidFill>
                <a:latin typeface="TT Interphases"/>
              </a:rPr>
              <a:t>adherence to codes of practice until harmonized EU standards published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37271" y="3114352"/>
            <a:ext cx="11133854" cy="547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03"/>
              </a:lnSpc>
            </a:pPr>
            <a:r>
              <a:rPr lang="en-US" sz="2530">
                <a:solidFill>
                  <a:srgbClr val="041F62"/>
                </a:solidFill>
                <a:latin typeface="Poppins Bold"/>
              </a:rPr>
              <a:t>Providers Responsible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37271" y="3647121"/>
            <a:ext cx="15672183" cy="839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2208" lvl="1" indent="-256104" algn="l">
              <a:lnSpc>
                <a:spcPts val="3321"/>
              </a:lnSpc>
              <a:buFont typeface="Arial"/>
              <a:buChar char="•"/>
            </a:pPr>
            <a:r>
              <a:rPr lang="en-US" sz="2372">
                <a:solidFill>
                  <a:srgbClr val="041F62"/>
                </a:solidFill>
                <a:latin typeface="TT Interphases"/>
              </a:rPr>
              <a:t>Developers of foundation models, deployers if core capabilities substantially altered</a:t>
            </a:r>
          </a:p>
          <a:p>
            <a:pPr marL="512208" lvl="1" indent="-256104" algn="l">
              <a:lnSpc>
                <a:spcPts val="3321"/>
              </a:lnSpc>
              <a:buFont typeface="Arial"/>
              <a:buChar char="•"/>
            </a:pPr>
            <a:r>
              <a:rPr lang="en-US" sz="2372">
                <a:solidFill>
                  <a:srgbClr val="041F62"/>
                </a:solidFill>
                <a:latin typeface="TT Interphases"/>
              </a:rPr>
              <a:t>Risk categorization: Differentiation in between GPAI and “high-impact” GPAI posing systemic risk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37271" y="2304997"/>
            <a:ext cx="6309137" cy="0"/>
          </a:xfrm>
          <a:prstGeom prst="line">
            <a:avLst/>
          </a:prstGeom>
          <a:ln w="38100" cap="flat">
            <a:solidFill>
              <a:srgbClr val="222D6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755282" y="0"/>
            <a:ext cx="1634556" cy="10292298"/>
          </a:xfrm>
          <a:custGeom>
            <a:avLst/>
            <a:gdLst/>
            <a:ahLst/>
            <a:cxnLst/>
            <a:rect l="l" t="t" r="r" b="b"/>
            <a:pathLst>
              <a:path w="1634556" h="10292298">
                <a:moveTo>
                  <a:pt x="0" y="0"/>
                </a:moveTo>
                <a:lnTo>
                  <a:pt x="1634556" y="0"/>
                </a:lnTo>
                <a:lnTo>
                  <a:pt x="1634556" y="10292298"/>
                </a:lnTo>
                <a:lnTo>
                  <a:pt x="0" y="102922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7179" r="-1011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338683" y="2609797"/>
            <a:ext cx="16118011" cy="4745901"/>
          </a:xfrm>
          <a:custGeom>
            <a:avLst/>
            <a:gdLst/>
            <a:ahLst/>
            <a:cxnLst/>
            <a:rect l="l" t="t" r="r" b="b"/>
            <a:pathLst>
              <a:path w="16118011" h="4745901">
                <a:moveTo>
                  <a:pt x="0" y="0"/>
                </a:moveTo>
                <a:lnTo>
                  <a:pt x="16118011" y="0"/>
                </a:lnTo>
                <a:lnTo>
                  <a:pt x="16118011" y="4745902"/>
                </a:lnTo>
                <a:lnTo>
                  <a:pt x="0" y="47459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965" t="-6361" r="-968" b="-703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637271" y="658581"/>
            <a:ext cx="13592253" cy="936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D52F55"/>
                </a:solidFill>
                <a:latin typeface="TT Interphases Bold"/>
              </a:rPr>
              <a:t>ARTIFICIAL INTELLIGENCE ACT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37271" y="1795167"/>
            <a:ext cx="11093333" cy="509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41F62"/>
                </a:solidFill>
                <a:latin typeface="Poppins Bold"/>
              </a:rPr>
              <a:t>Classification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582818" y="7601528"/>
            <a:ext cx="8873875" cy="276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61"/>
              </a:lnSpc>
              <a:spcBef>
                <a:spcPct val="0"/>
              </a:spcBef>
            </a:pPr>
            <a:r>
              <a:rPr lang="en-US" sz="1686">
                <a:solidFill>
                  <a:srgbClr val="000000"/>
                </a:solidFill>
                <a:latin typeface="TT Interphases Bold"/>
              </a:rPr>
              <a:t>AI Office: </a:t>
            </a:r>
            <a:r>
              <a:rPr lang="en-US" sz="1686">
                <a:solidFill>
                  <a:srgbClr val="000000"/>
                </a:solidFill>
                <a:latin typeface="TT Interphases"/>
              </a:rPr>
              <a:t>First Webinar on Risk Management Logic of the AI Act and Related Standards, 2024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37271" y="8325507"/>
            <a:ext cx="14704001" cy="871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8470" lvl="1" indent="-264235" algn="l">
              <a:lnSpc>
                <a:spcPts val="3426"/>
              </a:lnSpc>
              <a:buFont typeface="Arial"/>
              <a:buChar char="•"/>
            </a:pPr>
            <a:r>
              <a:rPr lang="en-US" sz="2447">
                <a:solidFill>
                  <a:srgbClr val="041F62"/>
                </a:solidFill>
                <a:latin typeface="Poppins"/>
              </a:rPr>
              <a:t>Imposes </a:t>
            </a:r>
            <a:r>
              <a:rPr lang="en-US" sz="2447">
                <a:solidFill>
                  <a:srgbClr val="041F62"/>
                </a:solidFill>
                <a:latin typeface="Poppins Bold"/>
              </a:rPr>
              <a:t>Mandatory Requirements for all high-risk AI system</a:t>
            </a:r>
            <a:r>
              <a:rPr lang="en-US" sz="2447">
                <a:solidFill>
                  <a:srgbClr val="041F62"/>
                </a:solidFill>
                <a:latin typeface="Poppins"/>
              </a:rPr>
              <a:t> before they can be used and strong system of enforcement and post-market monitoring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37271" y="9425384"/>
            <a:ext cx="15609790" cy="442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8470" lvl="1" indent="-264235" algn="l">
              <a:lnSpc>
                <a:spcPts val="3426"/>
              </a:lnSpc>
              <a:buFont typeface="Arial"/>
              <a:buChar char="•"/>
            </a:pPr>
            <a:r>
              <a:rPr lang="en-US" sz="2447">
                <a:solidFill>
                  <a:srgbClr val="BF013B"/>
                </a:solidFill>
                <a:latin typeface="Poppins Bold"/>
              </a:rPr>
              <a:t>Risk</a:t>
            </a:r>
            <a:r>
              <a:rPr lang="en-US" sz="2447">
                <a:solidFill>
                  <a:srgbClr val="041F62"/>
                </a:solidFill>
                <a:latin typeface="Poppins"/>
              </a:rPr>
              <a:t>: the combination of the </a:t>
            </a:r>
            <a:r>
              <a:rPr lang="en-US" sz="2447">
                <a:solidFill>
                  <a:srgbClr val="041F62"/>
                </a:solidFill>
                <a:latin typeface="Poppins Bold"/>
              </a:rPr>
              <a:t>probability of an occurrence of harm </a:t>
            </a:r>
            <a:r>
              <a:rPr lang="en-US" sz="2447">
                <a:solidFill>
                  <a:srgbClr val="041F62"/>
                </a:solidFill>
                <a:latin typeface="Poppins"/>
              </a:rPr>
              <a:t>and the </a:t>
            </a:r>
            <a:r>
              <a:rPr lang="en-US" sz="2447">
                <a:solidFill>
                  <a:srgbClr val="041F62"/>
                </a:solidFill>
                <a:latin typeface="Poppins Bold"/>
              </a:rPr>
              <a:t>severity </a:t>
            </a:r>
            <a:r>
              <a:rPr lang="en-US" sz="2447">
                <a:solidFill>
                  <a:srgbClr val="041F62"/>
                </a:solidFill>
                <a:latin typeface="Poppins"/>
              </a:rPr>
              <a:t>of that harm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37271" y="2634144"/>
            <a:ext cx="6309137" cy="0"/>
          </a:xfrm>
          <a:prstGeom prst="line">
            <a:avLst/>
          </a:prstGeom>
          <a:ln w="38100" cap="flat">
            <a:solidFill>
              <a:srgbClr val="222D6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755282" y="0"/>
            <a:ext cx="1634556" cy="10292298"/>
          </a:xfrm>
          <a:custGeom>
            <a:avLst/>
            <a:gdLst/>
            <a:ahLst/>
            <a:cxnLst/>
            <a:rect l="l" t="t" r="r" b="b"/>
            <a:pathLst>
              <a:path w="1634556" h="10292298">
                <a:moveTo>
                  <a:pt x="0" y="0"/>
                </a:moveTo>
                <a:lnTo>
                  <a:pt x="1634556" y="0"/>
                </a:lnTo>
                <a:lnTo>
                  <a:pt x="1634556" y="10292298"/>
                </a:lnTo>
                <a:lnTo>
                  <a:pt x="0" y="102922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7179" r="-1011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637271" y="658581"/>
            <a:ext cx="13592253" cy="936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D52F55"/>
                </a:solidFill>
                <a:latin typeface="TT Interphases Bold"/>
              </a:rPr>
              <a:t>ARTIFICIAL INTELLIGENCE ACT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37271" y="2124313"/>
            <a:ext cx="11093333" cy="509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41F62"/>
                </a:solidFill>
                <a:latin typeface="Poppins Bold"/>
              </a:rPr>
              <a:t>Classification: Prohibited Risks </a:t>
            </a:r>
            <a:r>
              <a:rPr lang="en-US" sz="2800">
                <a:solidFill>
                  <a:srgbClr val="041F62"/>
                </a:solidFill>
                <a:latin typeface="Poppins"/>
              </a:rPr>
              <a:t>[Chapter II, Art 5]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37271" y="3102330"/>
            <a:ext cx="15690174" cy="5872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8470" lvl="1" indent="-264235" algn="l">
              <a:lnSpc>
                <a:spcPts val="5899"/>
              </a:lnSpc>
              <a:buFont typeface="Arial"/>
              <a:buChar char="•"/>
            </a:pPr>
            <a:r>
              <a:rPr lang="en-US" sz="2447">
                <a:solidFill>
                  <a:srgbClr val="041F62"/>
                </a:solidFill>
                <a:latin typeface="Poppins Bold"/>
              </a:rPr>
              <a:t>Behavioural Manipulation </a:t>
            </a:r>
            <a:r>
              <a:rPr lang="en-US" sz="2447">
                <a:solidFill>
                  <a:srgbClr val="041F62"/>
                </a:solidFill>
                <a:latin typeface="Poppins"/>
              </a:rPr>
              <a:t>subliminal techniques that are purposefully manipulative or deceptive, impairing informed decision-making</a:t>
            </a:r>
          </a:p>
          <a:p>
            <a:pPr marL="528470" lvl="1" indent="-264235" algn="l">
              <a:lnSpc>
                <a:spcPts val="5899"/>
              </a:lnSpc>
              <a:buFont typeface="Arial"/>
              <a:buChar char="•"/>
            </a:pPr>
            <a:r>
              <a:rPr lang="en-US" sz="2447">
                <a:solidFill>
                  <a:srgbClr val="041F62"/>
                </a:solidFill>
                <a:latin typeface="Poppins"/>
              </a:rPr>
              <a:t>System that </a:t>
            </a:r>
            <a:r>
              <a:rPr lang="en-US" sz="2447">
                <a:solidFill>
                  <a:srgbClr val="041F62"/>
                </a:solidFill>
                <a:latin typeface="Poppins Bold"/>
              </a:rPr>
              <a:t>exploits vulnerabilities</a:t>
            </a:r>
            <a:r>
              <a:rPr lang="en-US" sz="2447">
                <a:solidFill>
                  <a:srgbClr val="041F62"/>
                </a:solidFill>
                <a:latin typeface="Poppins"/>
              </a:rPr>
              <a:t> to materially destort behaviour, causes or likely to cause </a:t>
            </a:r>
            <a:r>
              <a:rPr lang="en-US" sz="2447">
                <a:solidFill>
                  <a:srgbClr val="041F62"/>
                </a:solidFill>
                <a:latin typeface="Poppins Bold"/>
              </a:rPr>
              <a:t>significant harm</a:t>
            </a:r>
            <a:r>
              <a:rPr lang="en-US" sz="2447">
                <a:solidFill>
                  <a:srgbClr val="041F62"/>
                </a:solidFill>
                <a:latin typeface="Poppins"/>
              </a:rPr>
              <a:t> (e.g. due to age, disability or socio-economic status)</a:t>
            </a:r>
          </a:p>
          <a:p>
            <a:pPr marL="528470" lvl="1" indent="-264235" algn="l">
              <a:lnSpc>
                <a:spcPts val="5899"/>
              </a:lnSpc>
              <a:buFont typeface="Arial"/>
              <a:buChar char="•"/>
            </a:pPr>
            <a:r>
              <a:rPr lang="en-US" sz="2447">
                <a:solidFill>
                  <a:srgbClr val="041F62"/>
                </a:solidFill>
                <a:latin typeface="Poppins Bold"/>
              </a:rPr>
              <a:t>Social Scoring</a:t>
            </a:r>
            <a:r>
              <a:rPr lang="en-US" sz="2447">
                <a:solidFill>
                  <a:srgbClr val="041F62"/>
                </a:solidFill>
                <a:latin typeface="Poppins"/>
              </a:rPr>
              <a:t> </a:t>
            </a:r>
          </a:p>
          <a:p>
            <a:pPr marL="528470" lvl="1" indent="-264235" algn="l">
              <a:lnSpc>
                <a:spcPts val="5899"/>
              </a:lnSpc>
              <a:buFont typeface="Arial"/>
              <a:buChar char="•"/>
            </a:pPr>
            <a:r>
              <a:rPr lang="en-US" sz="2447">
                <a:solidFill>
                  <a:srgbClr val="041F62"/>
                </a:solidFill>
                <a:latin typeface="Poppins Bold"/>
              </a:rPr>
              <a:t>Real-time Biometric Identification</a:t>
            </a:r>
            <a:r>
              <a:rPr lang="en-US" sz="2447">
                <a:solidFill>
                  <a:srgbClr val="041F62"/>
                </a:solidFill>
                <a:latin typeface="Poppins"/>
              </a:rPr>
              <a:t>* (with limited exceptions) </a:t>
            </a:r>
          </a:p>
          <a:p>
            <a:pPr marL="528470" lvl="1" indent="-264235" algn="l">
              <a:lnSpc>
                <a:spcPts val="5899"/>
              </a:lnSpc>
              <a:buFont typeface="Arial"/>
              <a:buChar char="•"/>
            </a:pPr>
            <a:r>
              <a:rPr lang="en-US" sz="2447">
                <a:solidFill>
                  <a:srgbClr val="041F62"/>
                </a:solidFill>
                <a:latin typeface="Poppins Bold"/>
              </a:rPr>
              <a:t>Emotion Recognition in the workplace </a:t>
            </a:r>
            <a:r>
              <a:rPr lang="en-US" sz="2447">
                <a:solidFill>
                  <a:srgbClr val="041F62"/>
                </a:solidFill>
                <a:latin typeface="Poppins"/>
              </a:rPr>
              <a:t>and in schools* (apart of pain and fatigue)</a:t>
            </a:r>
          </a:p>
          <a:p>
            <a:pPr algn="l">
              <a:lnSpc>
                <a:spcPts val="5899"/>
              </a:lnSpc>
            </a:pPr>
            <a:endParaRPr lang="en-US" sz="2447">
              <a:solidFill>
                <a:srgbClr val="041F62"/>
              </a:solidFill>
              <a:latin typeface="Poppin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681287" y="9201150"/>
            <a:ext cx="7602141" cy="472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70"/>
              </a:lnSpc>
              <a:spcBef>
                <a:spcPct val="0"/>
              </a:spcBef>
            </a:pPr>
            <a:r>
              <a:rPr lang="en-US" sz="2764">
                <a:solidFill>
                  <a:srgbClr val="D52F55"/>
                </a:solidFill>
                <a:latin typeface="TT Interphases Bold"/>
              </a:rPr>
              <a:t>Implementation</a:t>
            </a:r>
            <a:r>
              <a:rPr lang="en-US" sz="2764">
                <a:solidFill>
                  <a:srgbClr val="041F62"/>
                </a:solidFill>
                <a:latin typeface="TT Interphases"/>
              </a:rPr>
              <a:t>: 6 months upon entry into force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37271" y="2282369"/>
            <a:ext cx="6309137" cy="0"/>
          </a:xfrm>
          <a:prstGeom prst="line">
            <a:avLst/>
          </a:prstGeom>
          <a:ln w="38100" cap="flat">
            <a:solidFill>
              <a:srgbClr val="222D6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755282" y="0"/>
            <a:ext cx="1634556" cy="10292298"/>
          </a:xfrm>
          <a:custGeom>
            <a:avLst/>
            <a:gdLst/>
            <a:ahLst/>
            <a:cxnLst/>
            <a:rect l="l" t="t" r="r" b="b"/>
            <a:pathLst>
              <a:path w="1634556" h="10292298">
                <a:moveTo>
                  <a:pt x="0" y="0"/>
                </a:moveTo>
                <a:lnTo>
                  <a:pt x="1634556" y="0"/>
                </a:lnTo>
                <a:lnTo>
                  <a:pt x="1634556" y="10292298"/>
                </a:lnTo>
                <a:lnTo>
                  <a:pt x="0" y="102922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7179" r="-1011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637271" y="658581"/>
            <a:ext cx="13592253" cy="936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D52F55"/>
                </a:solidFill>
                <a:latin typeface="TT Interphases Bold"/>
              </a:rPr>
              <a:t>ARTIFICIAL INTELLIGENCE ACT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37271" y="1772539"/>
            <a:ext cx="11093333" cy="509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41F62"/>
                </a:solidFill>
                <a:latin typeface="Poppins Bold"/>
              </a:rPr>
              <a:t>Classification: High Risk </a:t>
            </a:r>
            <a:r>
              <a:rPr lang="en-US" sz="2800">
                <a:solidFill>
                  <a:srgbClr val="041F62"/>
                </a:solidFill>
                <a:latin typeface="Poppins"/>
              </a:rPr>
              <a:t>[Chapter III, Art 5]: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61384" y="2387144"/>
            <a:ext cx="16622029" cy="6944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8470" lvl="1" indent="-264235" algn="l">
              <a:lnSpc>
                <a:spcPts val="4577"/>
              </a:lnSpc>
              <a:buAutoNum type="arabicPeriod"/>
            </a:pPr>
            <a:r>
              <a:rPr lang="en-US" sz="2447">
                <a:solidFill>
                  <a:srgbClr val="041F62"/>
                </a:solidFill>
                <a:latin typeface="Poppins Bold"/>
              </a:rPr>
              <a:t>Prodcuts listed under EU Safety legislation </a:t>
            </a:r>
            <a:r>
              <a:rPr lang="en-US" sz="2447">
                <a:solidFill>
                  <a:srgbClr val="041F62"/>
                </a:solidFill>
                <a:latin typeface="Poppins"/>
              </a:rPr>
              <a:t>(e.g. machinery, toys, aviation, cars, medical devices) </a:t>
            </a:r>
          </a:p>
          <a:p>
            <a:pPr marL="528470" lvl="1" indent="-264235" algn="l">
              <a:lnSpc>
                <a:spcPts val="4577"/>
              </a:lnSpc>
              <a:buAutoNum type="arabicPeriod"/>
            </a:pPr>
            <a:r>
              <a:rPr lang="en-US" sz="2447">
                <a:solidFill>
                  <a:srgbClr val="041F62"/>
                </a:solidFill>
                <a:latin typeface="Poppins Bold"/>
              </a:rPr>
              <a:t>Annex III:</a:t>
            </a:r>
          </a:p>
          <a:p>
            <a:pPr marL="1056940" lvl="2" indent="-352313" algn="l">
              <a:lnSpc>
                <a:spcPts val="4577"/>
              </a:lnSpc>
              <a:buAutoNum type="alphaLcPeriod"/>
            </a:pPr>
            <a:r>
              <a:rPr lang="en-US" sz="2447">
                <a:solidFill>
                  <a:srgbClr val="041F62"/>
                </a:solidFill>
                <a:latin typeface="Poppins Bold"/>
              </a:rPr>
              <a:t> </a:t>
            </a:r>
            <a:r>
              <a:rPr lang="en-US" sz="2447">
                <a:solidFill>
                  <a:srgbClr val="041F62"/>
                </a:solidFill>
                <a:latin typeface="Poppins"/>
              </a:rPr>
              <a:t>Management and operation of critical infrastructure</a:t>
            </a:r>
          </a:p>
          <a:p>
            <a:pPr marL="1056940" lvl="2" indent="-352313" algn="l">
              <a:lnSpc>
                <a:spcPts val="4577"/>
              </a:lnSpc>
              <a:buAutoNum type="alphaLcPeriod"/>
            </a:pPr>
            <a:r>
              <a:rPr lang="en-US" sz="2447">
                <a:solidFill>
                  <a:srgbClr val="041F62"/>
                </a:solidFill>
                <a:latin typeface="Poppins"/>
              </a:rPr>
              <a:t> Medical devices</a:t>
            </a:r>
          </a:p>
          <a:p>
            <a:pPr marL="1056940" lvl="2" indent="-352313" algn="l">
              <a:lnSpc>
                <a:spcPts val="4577"/>
              </a:lnSpc>
              <a:buAutoNum type="alphaLcPeriod"/>
            </a:pPr>
            <a:r>
              <a:rPr lang="en-US" sz="2447">
                <a:solidFill>
                  <a:srgbClr val="041F62"/>
                </a:solidFill>
                <a:latin typeface="Poppins"/>
              </a:rPr>
              <a:t> Employment, worker management, recruitment</a:t>
            </a:r>
          </a:p>
          <a:p>
            <a:pPr marL="1056940" lvl="2" indent="-352313" algn="l">
              <a:lnSpc>
                <a:spcPts val="4577"/>
              </a:lnSpc>
              <a:buAutoNum type="alphaLcPeriod"/>
            </a:pPr>
            <a:r>
              <a:rPr lang="en-US" sz="2447">
                <a:solidFill>
                  <a:srgbClr val="041F62"/>
                </a:solidFill>
                <a:latin typeface="Poppins"/>
              </a:rPr>
              <a:t> Access to essential private &amp; public services/benefits</a:t>
            </a:r>
          </a:p>
          <a:p>
            <a:pPr marL="1056940" lvl="2" indent="-352313" algn="l">
              <a:lnSpc>
                <a:spcPts val="4577"/>
              </a:lnSpc>
              <a:buAutoNum type="alphaLcPeriod"/>
            </a:pPr>
            <a:r>
              <a:rPr lang="en-US" sz="2447">
                <a:solidFill>
                  <a:srgbClr val="041F62"/>
                </a:solidFill>
                <a:latin typeface="Poppins"/>
              </a:rPr>
              <a:t> Law enforcement</a:t>
            </a:r>
          </a:p>
          <a:p>
            <a:pPr marL="1056940" lvl="2" indent="-352313" algn="l">
              <a:lnSpc>
                <a:spcPts val="4577"/>
              </a:lnSpc>
              <a:buAutoNum type="alphaLcPeriod"/>
            </a:pPr>
            <a:r>
              <a:rPr lang="en-US" sz="2447">
                <a:solidFill>
                  <a:srgbClr val="041F62"/>
                </a:solidFill>
                <a:latin typeface="Poppins"/>
              </a:rPr>
              <a:t> Migration, asylum and border control management</a:t>
            </a:r>
          </a:p>
          <a:p>
            <a:pPr marL="1056940" lvl="2" indent="-352313" algn="l">
              <a:lnSpc>
                <a:spcPts val="4577"/>
              </a:lnSpc>
              <a:buAutoNum type="alphaLcPeriod"/>
            </a:pPr>
            <a:r>
              <a:rPr lang="en-US" sz="2447">
                <a:solidFill>
                  <a:srgbClr val="041F62"/>
                </a:solidFill>
                <a:latin typeface="Poppins"/>
              </a:rPr>
              <a:t> Administration of justice</a:t>
            </a:r>
          </a:p>
          <a:p>
            <a:pPr marL="1056940" lvl="2" indent="-352313" algn="l">
              <a:lnSpc>
                <a:spcPts val="4577"/>
              </a:lnSpc>
              <a:buAutoNum type="alphaLcPeriod"/>
            </a:pPr>
            <a:r>
              <a:rPr lang="en-US" sz="2447">
                <a:solidFill>
                  <a:srgbClr val="041F62"/>
                </a:solidFill>
                <a:latin typeface="Poppins"/>
              </a:rPr>
              <a:t> Influencing the outcome of elections, the democratic process</a:t>
            </a:r>
          </a:p>
          <a:p>
            <a:pPr marL="528470" lvl="1" indent="-264235" algn="l">
              <a:lnSpc>
                <a:spcPts val="4577"/>
              </a:lnSpc>
              <a:buAutoNum type="arabicPeriod"/>
            </a:pPr>
            <a:r>
              <a:rPr lang="en-US" sz="2447">
                <a:solidFill>
                  <a:srgbClr val="041F62"/>
                </a:solidFill>
                <a:latin typeface="Poppins"/>
              </a:rPr>
              <a:t> </a:t>
            </a:r>
            <a:r>
              <a:rPr lang="en-US" sz="2447">
                <a:solidFill>
                  <a:srgbClr val="041F62"/>
                </a:solidFill>
                <a:latin typeface="Poppins Bold"/>
              </a:rPr>
              <a:t>Real-time remote biometric identification (RBI) </a:t>
            </a:r>
            <a:r>
              <a:rPr lang="en-US" sz="2447">
                <a:solidFill>
                  <a:srgbClr val="041F62"/>
                </a:solidFill>
                <a:latin typeface="Poppins"/>
              </a:rPr>
              <a:t>under strict conditions and for a</a:t>
            </a:r>
            <a:r>
              <a:rPr lang="en-US" sz="2447" u="sng">
                <a:solidFill>
                  <a:srgbClr val="041F62"/>
                </a:solidFill>
                <a:latin typeface="Poppins"/>
              </a:rPr>
              <a:t> limited time</a:t>
            </a:r>
            <a:r>
              <a:rPr lang="en-US" sz="2447" u="sng">
                <a:solidFill>
                  <a:srgbClr val="041F62"/>
                </a:solidFill>
                <a:latin typeface="Poppins Bold"/>
              </a:rPr>
              <a:t>  </a:t>
            </a:r>
            <a:r>
              <a:rPr lang="en-US" sz="2447" u="sng">
                <a:solidFill>
                  <a:srgbClr val="041F62"/>
                </a:solidFill>
                <a:latin typeface="Poppins"/>
              </a:rPr>
              <a:t>and location:</a:t>
            </a:r>
            <a:r>
              <a:rPr lang="en-US" sz="2447" u="sng">
                <a:solidFill>
                  <a:srgbClr val="041F62"/>
                </a:solidFill>
                <a:latin typeface="Poppins Bold"/>
              </a:rPr>
              <a:t> </a:t>
            </a:r>
            <a:r>
              <a:rPr lang="en-US" sz="2447" u="sng">
                <a:solidFill>
                  <a:srgbClr val="041F62"/>
                </a:solidFill>
                <a:latin typeface="Poppins"/>
              </a:rPr>
              <a:t>exception</a:t>
            </a:r>
            <a:r>
              <a:rPr lang="en-US" sz="2447">
                <a:solidFill>
                  <a:srgbClr val="041F62"/>
                </a:solidFill>
                <a:latin typeface="Poppins"/>
              </a:rPr>
              <a:t> models supporting procedural tasks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119520" y="9540500"/>
            <a:ext cx="8378032" cy="472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70"/>
              </a:lnSpc>
              <a:spcBef>
                <a:spcPct val="0"/>
              </a:spcBef>
            </a:pPr>
            <a:r>
              <a:rPr lang="en-US" sz="2764">
                <a:solidFill>
                  <a:srgbClr val="BF013B"/>
                </a:solidFill>
                <a:latin typeface="TT Interphases Bold"/>
              </a:rPr>
              <a:t>Implementation</a:t>
            </a:r>
            <a:r>
              <a:rPr lang="en-US" sz="2764">
                <a:solidFill>
                  <a:srgbClr val="041F62"/>
                </a:solidFill>
                <a:latin typeface="TT Interphases"/>
              </a:rPr>
              <a:t>: 24–36 months upon entry into force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37271" y="2304997"/>
            <a:ext cx="6309137" cy="0"/>
          </a:xfrm>
          <a:prstGeom prst="line">
            <a:avLst/>
          </a:prstGeom>
          <a:ln w="38100" cap="flat">
            <a:solidFill>
              <a:srgbClr val="222D6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755282" y="0"/>
            <a:ext cx="1634556" cy="10292298"/>
          </a:xfrm>
          <a:custGeom>
            <a:avLst/>
            <a:gdLst/>
            <a:ahLst/>
            <a:cxnLst/>
            <a:rect l="l" t="t" r="r" b="b"/>
            <a:pathLst>
              <a:path w="1634556" h="10292298">
                <a:moveTo>
                  <a:pt x="0" y="0"/>
                </a:moveTo>
                <a:lnTo>
                  <a:pt x="1634556" y="0"/>
                </a:lnTo>
                <a:lnTo>
                  <a:pt x="1634556" y="10292298"/>
                </a:lnTo>
                <a:lnTo>
                  <a:pt x="0" y="102922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179" r="-1011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637271" y="658581"/>
            <a:ext cx="13592253" cy="936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D52F55"/>
                </a:solidFill>
                <a:latin typeface="TT Interphases Bold"/>
              </a:rPr>
              <a:t>ARTIFICIAL INTELLIGENCE ACT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37271" y="1795167"/>
            <a:ext cx="11093333" cy="509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41F62"/>
                </a:solidFill>
                <a:latin typeface="Poppins Bold"/>
              </a:rPr>
              <a:t>Risks Covered </a:t>
            </a:r>
            <a:r>
              <a:rPr lang="en-US" sz="2800">
                <a:solidFill>
                  <a:srgbClr val="041F62"/>
                </a:solidFill>
                <a:latin typeface="Poppins"/>
              </a:rPr>
              <a:t>Examples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37271" y="2539697"/>
            <a:ext cx="15850049" cy="7752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37"/>
              </a:lnSpc>
            </a:pPr>
            <a:r>
              <a:rPr lang="en-US" sz="2205">
                <a:solidFill>
                  <a:srgbClr val="041F62"/>
                </a:solidFill>
                <a:latin typeface="Poppins Bold"/>
              </a:rPr>
              <a:t>Providers </a:t>
            </a:r>
            <a:r>
              <a:rPr lang="en-US" sz="2205">
                <a:solidFill>
                  <a:srgbClr val="041F62"/>
                </a:solidFill>
                <a:latin typeface="Poppins"/>
              </a:rPr>
              <a:t>will have to </a:t>
            </a:r>
            <a:r>
              <a:rPr lang="en-US" sz="2205">
                <a:solidFill>
                  <a:srgbClr val="041F62"/>
                </a:solidFill>
                <a:latin typeface="Poppins Bold"/>
              </a:rPr>
              <a:t>address </a:t>
            </a:r>
            <a:r>
              <a:rPr lang="en-US" sz="2205">
                <a:solidFill>
                  <a:srgbClr val="D52F55"/>
                </a:solidFill>
                <a:latin typeface="Poppins Bold"/>
              </a:rPr>
              <a:t>health and safety</a:t>
            </a:r>
            <a:r>
              <a:rPr lang="en-US" sz="2205">
                <a:solidFill>
                  <a:srgbClr val="041F62"/>
                </a:solidFill>
                <a:latin typeface="Poppins Bold"/>
              </a:rPr>
              <a:t> risks </a:t>
            </a:r>
            <a:r>
              <a:rPr lang="en-US" sz="2205">
                <a:solidFill>
                  <a:srgbClr val="041F62"/>
                </a:solidFill>
                <a:latin typeface="Poppins"/>
              </a:rPr>
              <a:t>as well as risks to </a:t>
            </a:r>
            <a:r>
              <a:rPr lang="en-US" sz="2205">
                <a:solidFill>
                  <a:srgbClr val="D52F55"/>
                </a:solidFill>
                <a:latin typeface="Poppins Bold"/>
              </a:rPr>
              <a:t>fundamental rights</a:t>
            </a:r>
            <a:r>
              <a:rPr lang="en-US" sz="2205">
                <a:solidFill>
                  <a:srgbClr val="041F62"/>
                </a:solidFill>
                <a:latin typeface="Poppins"/>
              </a:rPr>
              <a:t>, including</a:t>
            </a:r>
          </a:p>
          <a:p>
            <a:pPr algn="l">
              <a:lnSpc>
                <a:spcPts val="2619"/>
              </a:lnSpc>
            </a:pPr>
            <a:endParaRPr lang="en-US" sz="2205">
              <a:solidFill>
                <a:srgbClr val="041F62"/>
              </a:solidFill>
              <a:latin typeface="Poppins"/>
            </a:endParaRPr>
          </a:p>
          <a:p>
            <a:pPr marL="476100" lvl="1" indent="-238050" algn="l">
              <a:lnSpc>
                <a:spcPts val="3837"/>
              </a:lnSpc>
              <a:buFont typeface="Arial"/>
              <a:buChar char="•"/>
            </a:pPr>
            <a:r>
              <a:rPr lang="en-US" sz="2205">
                <a:solidFill>
                  <a:srgbClr val="041F62"/>
                </a:solidFill>
                <a:latin typeface="Poppins Bold"/>
              </a:rPr>
              <a:t>Article 10.2 (f) </a:t>
            </a:r>
            <a:r>
              <a:rPr lang="en-US" sz="2205">
                <a:solidFill>
                  <a:srgbClr val="041F62"/>
                </a:solidFill>
                <a:latin typeface="Poppins"/>
              </a:rPr>
              <a:t>“</a:t>
            </a:r>
            <a:r>
              <a:rPr lang="en-US" sz="2205">
                <a:solidFill>
                  <a:srgbClr val="BF013B"/>
                </a:solidFill>
                <a:latin typeface="Poppins"/>
              </a:rPr>
              <a:t>biases </a:t>
            </a:r>
            <a:r>
              <a:rPr lang="en-US" sz="2205">
                <a:solidFill>
                  <a:srgbClr val="041F62"/>
                </a:solidFill>
                <a:latin typeface="Poppins"/>
              </a:rPr>
              <a:t>that are likely to affect the</a:t>
            </a:r>
            <a:r>
              <a:rPr lang="en-US" sz="2205">
                <a:solidFill>
                  <a:srgbClr val="BF013B"/>
                </a:solidFill>
                <a:latin typeface="Poppins"/>
              </a:rPr>
              <a:t> health and safety of persons</a:t>
            </a:r>
            <a:r>
              <a:rPr lang="en-US" sz="2205">
                <a:solidFill>
                  <a:srgbClr val="041F62"/>
                </a:solidFill>
                <a:latin typeface="Poppins"/>
              </a:rPr>
              <a:t>, have a negative impact on fundamental rights or lead to discrimination prohibited under Union law, </a:t>
            </a:r>
            <a:r>
              <a:rPr lang="en-US" sz="2205">
                <a:solidFill>
                  <a:srgbClr val="BF013B"/>
                </a:solidFill>
                <a:latin typeface="Poppins"/>
              </a:rPr>
              <a:t>especially where data outputs influence inputs for future operations”</a:t>
            </a:r>
          </a:p>
          <a:p>
            <a:pPr algn="l">
              <a:lnSpc>
                <a:spcPts val="1739"/>
              </a:lnSpc>
            </a:pPr>
            <a:endParaRPr lang="en-US" sz="2205">
              <a:solidFill>
                <a:srgbClr val="BF013B"/>
              </a:solidFill>
              <a:latin typeface="Poppins"/>
            </a:endParaRPr>
          </a:p>
          <a:p>
            <a:pPr marL="476100" lvl="1" indent="-238050" algn="l">
              <a:lnSpc>
                <a:spcPts val="3837"/>
              </a:lnSpc>
              <a:buFont typeface="Arial"/>
              <a:buChar char="•"/>
            </a:pPr>
            <a:r>
              <a:rPr lang="en-US" sz="2205">
                <a:solidFill>
                  <a:srgbClr val="041F62"/>
                </a:solidFill>
                <a:latin typeface="Poppins Bold"/>
              </a:rPr>
              <a:t>Article 9.9</a:t>
            </a:r>
            <a:r>
              <a:rPr lang="en-US" sz="2205">
                <a:solidFill>
                  <a:srgbClr val="041F62"/>
                </a:solidFill>
                <a:latin typeface="Poppins"/>
              </a:rPr>
              <a:t> </a:t>
            </a:r>
            <a:r>
              <a:rPr lang="en-US" sz="2205">
                <a:solidFill>
                  <a:srgbClr val="BF013B"/>
                </a:solidFill>
                <a:latin typeface="Poppins"/>
              </a:rPr>
              <a:t>adverse </a:t>
            </a:r>
            <a:r>
              <a:rPr lang="en-US" sz="2205">
                <a:solidFill>
                  <a:srgbClr val="041F62"/>
                </a:solidFill>
                <a:latin typeface="Poppins"/>
              </a:rPr>
              <a:t>impacts on persons </a:t>
            </a:r>
            <a:r>
              <a:rPr lang="en-US" sz="2205">
                <a:solidFill>
                  <a:srgbClr val="BF013B"/>
                </a:solidFill>
                <a:latin typeface="Poppins"/>
              </a:rPr>
              <a:t>under the age of 18</a:t>
            </a:r>
            <a:r>
              <a:rPr lang="en-US" sz="2205">
                <a:solidFill>
                  <a:srgbClr val="041F62"/>
                </a:solidFill>
                <a:latin typeface="Poppins"/>
              </a:rPr>
              <a:t> and, other </a:t>
            </a:r>
            <a:r>
              <a:rPr lang="en-US" sz="2205">
                <a:solidFill>
                  <a:srgbClr val="BF013B"/>
                </a:solidFill>
                <a:latin typeface="Poppins"/>
              </a:rPr>
              <a:t>vulnerable groups</a:t>
            </a:r>
          </a:p>
          <a:p>
            <a:pPr algn="l">
              <a:lnSpc>
                <a:spcPts val="1739"/>
              </a:lnSpc>
            </a:pPr>
            <a:endParaRPr lang="en-US" sz="2205">
              <a:solidFill>
                <a:srgbClr val="BF013B"/>
              </a:solidFill>
              <a:latin typeface="Poppins"/>
            </a:endParaRPr>
          </a:p>
          <a:p>
            <a:pPr marL="476100" lvl="1" indent="-238050" algn="l">
              <a:lnSpc>
                <a:spcPts val="3837"/>
              </a:lnSpc>
              <a:buFont typeface="Arial"/>
              <a:buChar char="•"/>
            </a:pPr>
            <a:r>
              <a:rPr lang="en-US" sz="2205">
                <a:solidFill>
                  <a:srgbClr val="041F62"/>
                </a:solidFill>
                <a:latin typeface="Poppins Bold"/>
              </a:rPr>
              <a:t>Article 14.4 (b)</a:t>
            </a:r>
            <a:r>
              <a:rPr lang="en-US" sz="2205">
                <a:solidFill>
                  <a:srgbClr val="041F62"/>
                </a:solidFill>
                <a:latin typeface="Poppins"/>
              </a:rPr>
              <a:t> </a:t>
            </a:r>
            <a:r>
              <a:rPr lang="en-US" sz="2205">
                <a:solidFill>
                  <a:srgbClr val="BF013B"/>
                </a:solidFill>
                <a:latin typeface="Poppins"/>
              </a:rPr>
              <a:t>Automation bias</a:t>
            </a:r>
            <a:r>
              <a:rPr lang="en-US" sz="2205">
                <a:solidFill>
                  <a:srgbClr val="041F62"/>
                </a:solidFill>
                <a:latin typeface="Poppins"/>
              </a:rPr>
              <a:t> (e.g. users automatically relying or over-relying on the output produced by the AI)</a:t>
            </a:r>
          </a:p>
          <a:p>
            <a:pPr algn="l">
              <a:lnSpc>
                <a:spcPts val="1739"/>
              </a:lnSpc>
            </a:pPr>
            <a:endParaRPr lang="en-US" sz="2205">
              <a:solidFill>
                <a:srgbClr val="041F62"/>
              </a:solidFill>
              <a:latin typeface="Poppins"/>
            </a:endParaRPr>
          </a:p>
          <a:p>
            <a:pPr marL="476100" lvl="1" indent="-238050" algn="l">
              <a:lnSpc>
                <a:spcPts val="3837"/>
              </a:lnSpc>
              <a:buFont typeface="Arial"/>
              <a:buChar char="•"/>
            </a:pPr>
            <a:r>
              <a:rPr lang="en-US" sz="2205">
                <a:solidFill>
                  <a:srgbClr val="041F62"/>
                </a:solidFill>
                <a:latin typeface="Poppins Bold"/>
              </a:rPr>
              <a:t>Article 15.4 </a:t>
            </a:r>
            <a:r>
              <a:rPr lang="en-US" sz="2205">
                <a:solidFill>
                  <a:srgbClr val="041F62"/>
                </a:solidFill>
                <a:latin typeface="Poppins"/>
              </a:rPr>
              <a:t>for </a:t>
            </a:r>
            <a:r>
              <a:rPr lang="en-US" sz="2205">
                <a:solidFill>
                  <a:srgbClr val="BF013B"/>
                </a:solidFill>
                <a:latin typeface="Poppins"/>
              </a:rPr>
              <a:t>systems that continue to learn</a:t>
            </a:r>
            <a:r>
              <a:rPr lang="en-US" sz="2205">
                <a:solidFill>
                  <a:srgbClr val="041F62"/>
                </a:solidFill>
                <a:latin typeface="Poppins"/>
              </a:rPr>
              <a:t> “the risk of possibly biased outputs influencing input for future operations (feedback loops), and as to ensure that any such feedback loops are duly </a:t>
            </a:r>
            <a:r>
              <a:rPr lang="en-US" sz="2205">
                <a:solidFill>
                  <a:srgbClr val="BF013B"/>
                </a:solidFill>
                <a:latin typeface="Poppins"/>
              </a:rPr>
              <a:t>addressed with appropriate mitigation measures</a:t>
            </a:r>
            <a:r>
              <a:rPr lang="en-US" sz="2205">
                <a:solidFill>
                  <a:srgbClr val="041F62"/>
                </a:solidFill>
                <a:latin typeface="Poppins"/>
              </a:rPr>
              <a:t>”</a:t>
            </a:r>
          </a:p>
          <a:p>
            <a:pPr algn="l">
              <a:lnSpc>
                <a:spcPts val="1739"/>
              </a:lnSpc>
            </a:pPr>
            <a:endParaRPr lang="en-US" sz="2205">
              <a:solidFill>
                <a:srgbClr val="041F62"/>
              </a:solidFill>
              <a:latin typeface="Poppins"/>
            </a:endParaRPr>
          </a:p>
          <a:p>
            <a:pPr marL="476100" lvl="1" indent="-238050" algn="l">
              <a:lnSpc>
                <a:spcPts val="3837"/>
              </a:lnSpc>
              <a:buFont typeface="Arial"/>
              <a:buChar char="•"/>
            </a:pPr>
            <a:r>
              <a:rPr lang="en-US" sz="2205">
                <a:solidFill>
                  <a:srgbClr val="041F62"/>
                </a:solidFill>
                <a:latin typeface="Poppins Bold"/>
              </a:rPr>
              <a:t>Article 15.5 </a:t>
            </a:r>
            <a:r>
              <a:rPr lang="en-US" sz="2205">
                <a:solidFill>
                  <a:srgbClr val="BF013B"/>
                </a:solidFill>
                <a:latin typeface="Poppins"/>
              </a:rPr>
              <a:t>Cybersecurity risks</a:t>
            </a:r>
            <a:r>
              <a:rPr lang="en-US" sz="2205">
                <a:solidFill>
                  <a:srgbClr val="041F62"/>
                </a:solidFill>
                <a:latin typeface="Poppins"/>
              </a:rPr>
              <a:t> specific to AI systems</a:t>
            </a:r>
          </a:p>
          <a:p>
            <a:pPr algn="l">
              <a:lnSpc>
                <a:spcPts val="2097"/>
              </a:lnSpc>
            </a:pPr>
            <a:endParaRPr lang="en-US" sz="2205">
              <a:solidFill>
                <a:srgbClr val="041F62"/>
              </a:solidFill>
              <a:latin typeface="Poppins"/>
            </a:endParaRPr>
          </a:p>
          <a:p>
            <a:pPr algn="l">
              <a:lnSpc>
                <a:spcPts val="3837"/>
              </a:lnSpc>
            </a:pPr>
            <a:r>
              <a:rPr lang="en-US" sz="2205">
                <a:solidFill>
                  <a:srgbClr val="041F62"/>
                </a:solidFill>
                <a:latin typeface="Poppins Bold"/>
              </a:rPr>
              <a:t>Articles 8-15 Cover the Requirements for HRAIS</a:t>
            </a:r>
          </a:p>
          <a:p>
            <a:pPr algn="l">
              <a:lnSpc>
                <a:spcPts val="3837"/>
              </a:lnSpc>
            </a:pPr>
            <a:endParaRPr lang="en-US" sz="2205">
              <a:solidFill>
                <a:srgbClr val="041F62"/>
              </a:solidFill>
              <a:latin typeface="Poppins Bol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55282" y="0"/>
            <a:ext cx="1634556" cy="10292298"/>
          </a:xfrm>
          <a:custGeom>
            <a:avLst/>
            <a:gdLst/>
            <a:ahLst/>
            <a:cxnLst/>
            <a:rect l="l" t="t" r="r" b="b"/>
            <a:pathLst>
              <a:path w="1634556" h="10292298">
                <a:moveTo>
                  <a:pt x="0" y="0"/>
                </a:moveTo>
                <a:lnTo>
                  <a:pt x="1634556" y="0"/>
                </a:lnTo>
                <a:lnTo>
                  <a:pt x="1634556" y="10292298"/>
                </a:lnTo>
                <a:lnTo>
                  <a:pt x="0" y="102922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179" r="-1011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49332" y="2530793"/>
            <a:ext cx="15916171" cy="6672960"/>
          </a:xfrm>
          <a:custGeom>
            <a:avLst/>
            <a:gdLst/>
            <a:ahLst/>
            <a:cxnLst/>
            <a:rect l="l" t="t" r="r" b="b"/>
            <a:pathLst>
              <a:path w="15916171" h="6672960">
                <a:moveTo>
                  <a:pt x="0" y="0"/>
                </a:moveTo>
                <a:lnTo>
                  <a:pt x="15916171" y="0"/>
                </a:lnTo>
                <a:lnTo>
                  <a:pt x="15916171" y="6672960"/>
                </a:lnTo>
                <a:lnTo>
                  <a:pt x="0" y="66729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395" r="-434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3597334" y="337227"/>
            <a:ext cx="11093333" cy="509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041F62"/>
                </a:solidFill>
                <a:latin typeface="Poppins Bold"/>
              </a:rPr>
              <a:t>HRAIS Key Provisions: </a:t>
            </a:r>
            <a:r>
              <a:rPr lang="en-US" sz="2800">
                <a:solidFill>
                  <a:srgbClr val="041F62"/>
                </a:solidFill>
                <a:latin typeface="Poppins"/>
              </a:rPr>
              <a:t>At a Glance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470471" y="9906725"/>
            <a:ext cx="7976196" cy="23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5"/>
              </a:lnSpc>
              <a:spcBef>
                <a:spcPct val="0"/>
              </a:spcBef>
            </a:pPr>
            <a:r>
              <a:rPr lang="en-US" sz="1382">
                <a:solidFill>
                  <a:srgbClr val="000000"/>
                </a:solidFill>
                <a:latin typeface="TT Interphases Bold"/>
              </a:rPr>
              <a:t>IAPP: EU AI Act Compliance Matrix</a:t>
            </a:r>
            <a:r>
              <a:rPr lang="en-US" sz="1382">
                <a:solidFill>
                  <a:srgbClr val="000000"/>
                </a:solidFill>
                <a:latin typeface="TT Interphases"/>
              </a:rPr>
              <a:t>: https://iapp.org/resources/article/eu-ai-act-compliance-matrix/: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80439" y="1143514"/>
            <a:ext cx="15453957" cy="1005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1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222D6F"/>
                </a:solidFill>
                <a:latin typeface="Poppins"/>
              </a:rPr>
              <a:t>Providers of high-risk AI must</a:t>
            </a:r>
            <a:r>
              <a:rPr lang="en-US" sz="2800">
                <a:solidFill>
                  <a:srgbClr val="222D6F"/>
                </a:solidFill>
                <a:latin typeface="Poppins Bold"/>
              </a:rPr>
              <a:t> demonstrate conformity</a:t>
            </a:r>
            <a:r>
              <a:rPr lang="en-US" sz="2800">
                <a:solidFill>
                  <a:srgbClr val="222D6F"/>
                </a:solidFill>
                <a:latin typeface="Poppins"/>
              </a:rPr>
              <a:t> prior to market placement, to be maintain throughout the lifecycle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57870">
            <a:off x="-484972" y="-922331"/>
            <a:ext cx="19257944" cy="12131662"/>
          </a:xfrm>
          <a:custGeom>
            <a:avLst/>
            <a:gdLst/>
            <a:ahLst/>
            <a:cxnLst/>
            <a:rect l="l" t="t" r="r" b="b"/>
            <a:pathLst>
              <a:path w="19257944" h="12131662">
                <a:moveTo>
                  <a:pt x="0" y="1900351"/>
                </a:moveTo>
                <a:lnTo>
                  <a:pt x="18188997" y="0"/>
                </a:lnTo>
                <a:lnTo>
                  <a:pt x="19257944" y="10231311"/>
                </a:lnTo>
                <a:lnTo>
                  <a:pt x="1068947" y="12131662"/>
                </a:lnTo>
                <a:lnTo>
                  <a:pt x="0" y="1900351"/>
                </a:lnTo>
                <a:close/>
              </a:path>
            </a:pathLst>
          </a:custGeom>
          <a:blipFill>
            <a:blip r:embed="rId2"/>
            <a:stretch>
              <a:fillRect l="-5887" t="-22825" r="-24303" b="-1175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3097475" y="-277589"/>
            <a:ext cx="12141862" cy="10514305"/>
            <a:chOff x="0" y="0"/>
            <a:chExt cx="4282440" cy="3708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3"/>
              <a:stretch>
                <a:fillRect l="-197751" r="-4863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 rot="-7289684">
            <a:off x="12639638" y="8935360"/>
            <a:ext cx="4673488" cy="128257"/>
            <a:chOff x="0" y="0"/>
            <a:chExt cx="10385475" cy="28501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385475" cy="285014"/>
            </a:xfrm>
            <a:custGeom>
              <a:avLst/>
              <a:gdLst/>
              <a:ahLst/>
              <a:cxnLst/>
              <a:rect l="l" t="t" r="r" b="b"/>
              <a:pathLst>
                <a:path w="10385475" h="285014">
                  <a:moveTo>
                    <a:pt x="203200" y="0"/>
                  </a:moveTo>
                  <a:lnTo>
                    <a:pt x="10385475" y="0"/>
                  </a:lnTo>
                  <a:lnTo>
                    <a:pt x="10182275" y="285014"/>
                  </a:lnTo>
                  <a:lnTo>
                    <a:pt x="0" y="285014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333F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1600" y="-38100"/>
              <a:ext cx="10182275" cy="3231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3604272">
            <a:off x="12585627" y="962734"/>
            <a:ext cx="4673488" cy="128257"/>
            <a:chOff x="0" y="0"/>
            <a:chExt cx="10385475" cy="28501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385475" cy="285014"/>
            </a:xfrm>
            <a:custGeom>
              <a:avLst/>
              <a:gdLst/>
              <a:ahLst/>
              <a:cxnLst/>
              <a:rect l="l" t="t" r="r" b="b"/>
              <a:pathLst>
                <a:path w="10385475" h="285014">
                  <a:moveTo>
                    <a:pt x="203200" y="0"/>
                  </a:moveTo>
                  <a:lnTo>
                    <a:pt x="10385475" y="0"/>
                  </a:lnTo>
                  <a:lnTo>
                    <a:pt x="10182275" y="285014"/>
                  </a:lnTo>
                  <a:lnTo>
                    <a:pt x="0" y="285014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333F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01600" y="-38100"/>
              <a:ext cx="10182275" cy="3231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37271" y="256925"/>
            <a:ext cx="5866424" cy="1377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200"/>
              </a:lnSpc>
              <a:spcBef>
                <a:spcPct val="0"/>
              </a:spcBef>
            </a:pPr>
            <a:r>
              <a:rPr lang="en-US" sz="8000" u="none" strike="noStrike">
                <a:solidFill>
                  <a:srgbClr val="D52F55"/>
                </a:solidFill>
                <a:latin typeface="TT Interphases Bold"/>
              </a:rPr>
              <a:t>SPEAKERS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37271" y="1824548"/>
            <a:ext cx="3617473" cy="376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03"/>
              </a:lnSpc>
            </a:pPr>
            <a:r>
              <a:rPr lang="en-US" sz="2073">
                <a:solidFill>
                  <a:srgbClr val="041F62"/>
                </a:solidFill>
                <a:latin typeface="Poppins Bold"/>
              </a:rPr>
              <a:t>MATEJA DUROVIC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37271" y="2256837"/>
            <a:ext cx="8072115" cy="1210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56"/>
              </a:lnSpc>
            </a:pPr>
            <a:r>
              <a:rPr lang="en-US" sz="1683">
                <a:solidFill>
                  <a:srgbClr val="000000"/>
                </a:solidFill>
                <a:latin typeface="Poppins Italics"/>
              </a:rPr>
              <a:t>King’s College London</a:t>
            </a:r>
          </a:p>
          <a:p>
            <a:pPr algn="l">
              <a:lnSpc>
                <a:spcPts val="2356"/>
              </a:lnSpc>
              <a:spcBef>
                <a:spcPct val="0"/>
              </a:spcBef>
            </a:pPr>
            <a:r>
              <a:rPr lang="en-US" sz="1683">
                <a:solidFill>
                  <a:srgbClr val="000000"/>
                </a:solidFill>
                <a:latin typeface="Poppins"/>
              </a:rPr>
              <a:t>Deputy Director of the Law School's Centre for Technology, Ethics, Law and Society (TELOS) and Academic Director of the Executive programme on Consumer Law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37271" y="3635317"/>
            <a:ext cx="3617473" cy="376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03"/>
              </a:lnSpc>
            </a:pPr>
            <a:r>
              <a:rPr lang="en-US" sz="2073">
                <a:solidFill>
                  <a:srgbClr val="041F62"/>
                </a:solidFill>
                <a:latin typeface="Poppins Bold"/>
              </a:rPr>
              <a:t>NICOLA FABIANO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37271" y="4070385"/>
            <a:ext cx="8072115" cy="908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56"/>
              </a:lnSpc>
            </a:pPr>
            <a:r>
              <a:rPr lang="en-US" sz="1683">
                <a:solidFill>
                  <a:srgbClr val="000000"/>
                </a:solidFill>
                <a:latin typeface="Poppins Italics"/>
              </a:rPr>
              <a:t>Ostrava University </a:t>
            </a:r>
          </a:p>
          <a:p>
            <a:pPr algn="l">
              <a:lnSpc>
                <a:spcPts val="2356"/>
              </a:lnSpc>
            </a:pPr>
            <a:r>
              <a:rPr lang="en-US" sz="1683">
                <a:solidFill>
                  <a:srgbClr val="000000"/>
                </a:solidFill>
                <a:latin typeface="Poppins"/>
              </a:rPr>
              <a:t>Adjunct Professor, Lawyer at Studio Legale Fabiano</a:t>
            </a:r>
          </a:p>
          <a:p>
            <a:pPr algn="l">
              <a:lnSpc>
                <a:spcPts val="2356"/>
              </a:lnSpc>
              <a:spcBef>
                <a:spcPct val="0"/>
              </a:spcBef>
            </a:pPr>
            <a:endParaRPr lang="en-US" sz="1683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37271" y="7461424"/>
            <a:ext cx="3617473" cy="376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03"/>
              </a:lnSpc>
            </a:pPr>
            <a:r>
              <a:rPr lang="en-US" sz="2073">
                <a:solidFill>
                  <a:srgbClr val="041F62"/>
                </a:solidFill>
                <a:latin typeface="Poppins Bold"/>
              </a:rPr>
              <a:t>COLTON CRUM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37271" y="7821263"/>
            <a:ext cx="8072115" cy="91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56"/>
              </a:lnSpc>
            </a:pPr>
            <a:r>
              <a:rPr lang="en-US" sz="1683">
                <a:solidFill>
                  <a:srgbClr val="000000"/>
                </a:solidFill>
                <a:latin typeface="Poppins Italics"/>
              </a:rPr>
              <a:t>University of Notre Dame</a:t>
            </a:r>
          </a:p>
          <a:p>
            <a:pPr algn="l">
              <a:lnSpc>
                <a:spcPts val="2356"/>
              </a:lnSpc>
            </a:pPr>
            <a:r>
              <a:rPr lang="en-US" sz="1683">
                <a:solidFill>
                  <a:srgbClr val="000000"/>
                </a:solidFill>
                <a:latin typeface="Poppins"/>
              </a:rPr>
              <a:t>Graduate Assistant at University of Notre Dame, US</a:t>
            </a:r>
          </a:p>
          <a:p>
            <a:pPr algn="l">
              <a:lnSpc>
                <a:spcPts val="2356"/>
              </a:lnSpc>
              <a:spcBef>
                <a:spcPct val="0"/>
              </a:spcBef>
            </a:pPr>
            <a:endParaRPr lang="en-US" sz="1683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37271" y="4912617"/>
            <a:ext cx="3617473" cy="376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03"/>
              </a:lnSpc>
            </a:pPr>
            <a:r>
              <a:rPr lang="en-US" sz="2073">
                <a:solidFill>
                  <a:srgbClr val="041F62"/>
                </a:solidFill>
                <a:latin typeface="Poppins Bold"/>
              </a:rPr>
              <a:t>NICOLE IVERARDI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37271" y="5347685"/>
            <a:ext cx="8072115" cy="1201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56"/>
              </a:lnSpc>
            </a:pPr>
            <a:r>
              <a:rPr lang="en-US" sz="1683">
                <a:solidFill>
                  <a:srgbClr val="000000"/>
                </a:solidFill>
                <a:latin typeface="Poppins Italics"/>
              </a:rPr>
              <a:t>Intesa Sanpaolo S.p.A. </a:t>
            </a:r>
          </a:p>
          <a:p>
            <a:pPr algn="just">
              <a:lnSpc>
                <a:spcPts val="2356"/>
              </a:lnSpc>
            </a:pPr>
            <a:r>
              <a:rPr lang="en-US" sz="1683">
                <a:solidFill>
                  <a:srgbClr val="000000"/>
                </a:solidFill>
                <a:latin typeface="Poppins"/>
              </a:rPr>
              <a:t>Chief Data, A.I., Innovation and Technology Officer, Data and AI Ethicist</a:t>
            </a:r>
          </a:p>
          <a:p>
            <a:pPr algn="l">
              <a:lnSpc>
                <a:spcPts val="2356"/>
              </a:lnSpc>
            </a:pPr>
            <a:endParaRPr lang="en-US" sz="1683">
              <a:solidFill>
                <a:srgbClr val="000000"/>
              </a:solidFill>
              <a:latin typeface="Poppins"/>
            </a:endParaRPr>
          </a:p>
          <a:p>
            <a:pPr algn="l">
              <a:lnSpc>
                <a:spcPts val="2356"/>
              </a:lnSpc>
              <a:spcBef>
                <a:spcPct val="0"/>
              </a:spcBef>
            </a:pPr>
            <a:endParaRPr lang="en-US" sz="1683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37271" y="6191778"/>
            <a:ext cx="3617473" cy="376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03"/>
              </a:lnSpc>
            </a:pPr>
            <a:r>
              <a:rPr lang="en-US" sz="2073">
                <a:solidFill>
                  <a:srgbClr val="041F62"/>
                </a:solidFill>
                <a:latin typeface="Poppins Bold"/>
              </a:rPr>
              <a:t>MAJA NISEVIC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37271" y="6623228"/>
            <a:ext cx="8072115" cy="904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56"/>
              </a:lnSpc>
            </a:pPr>
            <a:r>
              <a:rPr lang="en-US" sz="1683">
                <a:solidFill>
                  <a:srgbClr val="000000"/>
                </a:solidFill>
                <a:latin typeface="Poppins Italics"/>
              </a:rPr>
              <a:t>KU Leuven at the Centre for IT &amp; IP Law</a:t>
            </a:r>
          </a:p>
          <a:p>
            <a:pPr algn="just">
              <a:lnSpc>
                <a:spcPts val="2356"/>
              </a:lnSpc>
            </a:pPr>
            <a:r>
              <a:rPr lang="en-US" sz="1683">
                <a:solidFill>
                  <a:srgbClr val="000000"/>
                </a:solidFill>
                <a:latin typeface="Poppins"/>
              </a:rPr>
              <a:t>Postdoctoral Researcher</a:t>
            </a:r>
          </a:p>
          <a:p>
            <a:pPr algn="l">
              <a:lnSpc>
                <a:spcPts val="2356"/>
              </a:lnSpc>
              <a:spcBef>
                <a:spcPct val="0"/>
              </a:spcBef>
            </a:pPr>
            <a:endParaRPr lang="en-US" sz="1683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637271" y="8590968"/>
            <a:ext cx="3617473" cy="376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03"/>
              </a:lnSpc>
            </a:pPr>
            <a:r>
              <a:rPr lang="en-US" sz="2073">
                <a:solidFill>
                  <a:srgbClr val="041F62"/>
                </a:solidFill>
                <a:latin typeface="Poppins Bold"/>
              </a:rPr>
              <a:t>AMANDA HORZYK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37271" y="9026036"/>
            <a:ext cx="11327877" cy="1210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56"/>
              </a:lnSpc>
            </a:pPr>
            <a:r>
              <a:rPr lang="en-US" sz="1683">
                <a:solidFill>
                  <a:srgbClr val="000000"/>
                </a:solidFill>
                <a:latin typeface="Poppins Italics"/>
              </a:rPr>
              <a:t>University of Edinburgh, Futures Institute</a:t>
            </a:r>
          </a:p>
          <a:p>
            <a:pPr algn="l">
              <a:lnSpc>
                <a:spcPts val="2356"/>
              </a:lnSpc>
            </a:pPr>
            <a:r>
              <a:rPr lang="en-US" sz="1683">
                <a:solidFill>
                  <a:srgbClr val="000000"/>
                </a:solidFill>
                <a:latin typeface="Poppins"/>
              </a:rPr>
              <a:t>Graduate Teaching Assistant at Centre for Technomoral Futures Data and AI Ethics</a:t>
            </a:r>
          </a:p>
          <a:p>
            <a:pPr algn="l">
              <a:lnSpc>
                <a:spcPts val="2356"/>
              </a:lnSpc>
            </a:pPr>
            <a:r>
              <a:rPr lang="en-US" sz="1683">
                <a:solidFill>
                  <a:srgbClr val="000000"/>
                </a:solidFill>
                <a:latin typeface="Poppins"/>
              </a:rPr>
              <a:t>Researcher in Innovation, Technology and the Law, Doctorate Student in AI Governance, Responsible NLP</a:t>
            </a:r>
          </a:p>
          <a:p>
            <a:pPr algn="l">
              <a:lnSpc>
                <a:spcPts val="2356"/>
              </a:lnSpc>
              <a:spcBef>
                <a:spcPct val="0"/>
              </a:spcBef>
            </a:pPr>
            <a:endParaRPr lang="en-US" sz="1683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24" name="Freeform 24"/>
          <p:cNvSpPr/>
          <p:nvPr/>
        </p:nvSpPr>
        <p:spPr>
          <a:xfrm>
            <a:off x="16472770" y="8657643"/>
            <a:ext cx="1573061" cy="1365855"/>
          </a:xfrm>
          <a:custGeom>
            <a:avLst/>
            <a:gdLst/>
            <a:ahLst/>
            <a:cxnLst/>
            <a:rect l="l" t="t" r="r" b="b"/>
            <a:pathLst>
              <a:path w="1573061" h="1365855">
                <a:moveTo>
                  <a:pt x="0" y="0"/>
                </a:moveTo>
                <a:lnTo>
                  <a:pt x="1573060" y="0"/>
                </a:lnTo>
                <a:lnTo>
                  <a:pt x="1573060" y="1365855"/>
                </a:lnTo>
                <a:lnTo>
                  <a:pt x="0" y="13658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636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16755282" y="219018"/>
            <a:ext cx="1532718" cy="1485020"/>
          </a:xfrm>
          <a:custGeom>
            <a:avLst/>
            <a:gdLst/>
            <a:ahLst/>
            <a:cxnLst/>
            <a:rect l="l" t="t" r="r" b="b"/>
            <a:pathLst>
              <a:path w="1532718" h="1485020">
                <a:moveTo>
                  <a:pt x="0" y="0"/>
                </a:moveTo>
                <a:lnTo>
                  <a:pt x="1532718" y="0"/>
                </a:lnTo>
                <a:lnTo>
                  <a:pt x="1532718" y="1485020"/>
                </a:lnTo>
                <a:lnTo>
                  <a:pt x="0" y="14850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419965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7271" y="1028700"/>
            <a:ext cx="15979498" cy="8594762"/>
          </a:xfrm>
          <a:custGeom>
            <a:avLst/>
            <a:gdLst/>
            <a:ahLst/>
            <a:cxnLst/>
            <a:rect l="l" t="t" r="r" b="b"/>
            <a:pathLst>
              <a:path w="15979498" h="8594762">
                <a:moveTo>
                  <a:pt x="0" y="0"/>
                </a:moveTo>
                <a:lnTo>
                  <a:pt x="15979498" y="0"/>
                </a:lnTo>
                <a:lnTo>
                  <a:pt x="15979498" y="8594762"/>
                </a:lnTo>
                <a:lnTo>
                  <a:pt x="0" y="85947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12" t="-6069" r="-20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755282" y="0"/>
            <a:ext cx="1634556" cy="10292298"/>
          </a:xfrm>
          <a:custGeom>
            <a:avLst/>
            <a:gdLst/>
            <a:ahLst/>
            <a:cxnLst/>
            <a:rect l="l" t="t" r="r" b="b"/>
            <a:pathLst>
              <a:path w="1634556" h="10292298">
                <a:moveTo>
                  <a:pt x="0" y="0"/>
                </a:moveTo>
                <a:lnTo>
                  <a:pt x="1634556" y="0"/>
                </a:lnTo>
                <a:lnTo>
                  <a:pt x="1634556" y="10292298"/>
                </a:lnTo>
                <a:lnTo>
                  <a:pt x="0" y="102922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7179" r="-1011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3597334" y="204503"/>
            <a:ext cx="11093333" cy="509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041F62"/>
                </a:solidFill>
                <a:latin typeface="Poppins Bold"/>
              </a:rPr>
              <a:t>HRAIS Key Provisions: </a:t>
            </a:r>
            <a:r>
              <a:rPr lang="en-US" sz="2800">
                <a:solidFill>
                  <a:srgbClr val="041F62"/>
                </a:solidFill>
                <a:latin typeface="Poppins"/>
              </a:rPr>
              <a:t>At a Glance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470471" y="9906725"/>
            <a:ext cx="7976196" cy="23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5"/>
              </a:lnSpc>
              <a:spcBef>
                <a:spcPct val="0"/>
              </a:spcBef>
            </a:pPr>
            <a:r>
              <a:rPr lang="en-US" sz="1382">
                <a:solidFill>
                  <a:srgbClr val="000000"/>
                </a:solidFill>
                <a:latin typeface="TT Interphases Bold"/>
              </a:rPr>
              <a:t>IAPP: EU AI Act Compliance Matrix</a:t>
            </a:r>
            <a:r>
              <a:rPr lang="en-US" sz="1382">
                <a:solidFill>
                  <a:srgbClr val="000000"/>
                </a:solidFill>
                <a:latin typeface="TT Interphases"/>
              </a:rPr>
              <a:t>: https://iapp.org/resources/article/eu-ai-act-compliance-matrix/: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7271" y="994206"/>
            <a:ext cx="16118011" cy="8766954"/>
          </a:xfrm>
          <a:custGeom>
            <a:avLst/>
            <a:gdLst/>
            <a:ahLst/>
            <a:cxnLst/>
            <a:rect l="l" t="t" r="r" b="b"/>
            <a:pathLst>
              <a:path w="16118011" h="8766954">
                <a:moveTo>
                  <a:pt x="0" y="0"/>
                </a:moveTo>
                <a:lnTo>
                  <a:pt x="16118011" y="0"/>
                </a:lnTo>
                <a:lnTo>
                  <a:pt x="16118011" y="8766954"/>
                </a:lnTo>
                <a:lnTo>
                  <a:pt x="0" y="8766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359" b="-23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755282" y="0"/>
            <a:ext cx="1634556" cy="10292298"/>
          </a:xfrm>
          <a:custGeom>
            <a:avLst/>
            <a:gdLst/>
            <a:ahLst/>
            <a:cxnLst/>
            <a:rect l="l" t="t" r="r" b="b"/>
            <a:pathLst>
              <a:path w="1634556" h="10292298">
                <a:moveTo>
                  <a:pt x="0" y="0"/>
                </a:moveTo>
                <a:lnTo>
                  <a:pt x="1634556" y="0"/>
                </a:lnTo>
                <a:lnTo>
                  <a:pt x="1634556" y="10292298"/>
                </a:lnTo>
                <a:lnTo>
                  <a:pt x="0" y="102922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7179" r="-1011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3452226" y="312885"/>
            <a:ext cx="11093333" cy="509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041F62"/>
                </a:solidFill>
                <a:latin typeface="Poppins Bold"/>
              </a:rPr>
              <a:t>HRAIS Key Provisions: </a:t>
            </a:r>
            <a:r>
              <a:rPr lang="en-US" sz="2800">
                <a:solidFill>
                  <a:srgbClr val="041F62"/>
                </a:solidFill>
                <a:latin typeface="Poppins"/>
              </a:rPr>
              <a:t>At a Glance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470471" y="9906725"/>
            <a:ext cx="7976196" cy="23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5"/>
              </a:lnSpc>
              <a:spcBef>
                <a:spcPct val="0"/>
              </a:spcBef>
            </a:pPr>
            <a:r>
              <a:rPr lang="en-US" sz="1382">
                <a:solidFill>
                  <a:srgbClr val="000000"/>
                </a:solidFill>
                <a:latin typeface="TT Interphases Bold"/>
              </a:rPr>
              <a:t>IAPP: EU AI Act Compliance Matrix</a:t>
            </a:r>
            <a:r>
              <a:rPr lang="en-US" sz="1382">
                <a:solidFill>
                  <a:srgbClr val="000000"/>
                </a:solidFill>
                <a:latin typeface="TT Interphases"/>
              </a:rPr>
              <a:t>: https://iapp.org/resources/article/eu-ai-act-compliance-matrix/: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7271" y="1028700"/>
            <a:ext cx="15981144" cy="8612534"/>
          </a:xfrm>
          <a:custGeom>
            <a:avLst/>
            <a:gdLst/>
            <a:ahLst/>
            <a:cxnLst/>
            <a:rect l="l" t="t" r="r" b="b"/>
            <a:pathLst>
              <a:path w="15981144" h="8612534">
                <a:moveTo>
                  <a:pt x="0" y="0"/>
                </a:moveTo>
                <a:lnTo>
                  <a:pt x="15981144" y="0"/>
                </a:lnTo>
                <a:lnTo>
                  <a:pt x="15981144" y="8612534"/>
                </a:lnTo>
                <a:lnTo>
                  <a:pt x="0" y="86125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955" b="-20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755282" y="0"/>
            <a:ext cx="1634556" cy="10292298"/>
          </a:xfrm>
          <a:custGeom>
            <a:avLst/>
            <a:gdLst/>
            <a:ahLst/>
            <a:cxnLst/>
            <a:rect l="l" t="t" r="r" b="b"/>
            <a:pathLst>
              <a:path w="1634556" h="10292298">
                <a:moveTo>
                  <a:pt x="0" y="0"/>
                </a:moveTo>
                <a:lnTo>
                  <a:pt x="1634556" y="0"/>
                </a:lnTo>
                <a:lnTo>
                  <a:pt x="1634556" y="10292298"/>
                </a:lnTo>
                <a:lnTo>
                  <a:pt x="0" y="102922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7179" r="-1011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3597334" y="223553"/>
            <a:ext cx="11093333" cy="509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041F62"/>
                </a:solidFill>
                <a:latin typeface="Poppins Bold"/>
              </a:rPr>
              <a:t>HRAIS Key Provisions: </a:t>
            </a:r>
            <a:r>
              <a:rPr lang="en-US" sz="2800">
                <a:solidFill>
                  <a:srgbClr val="041F62"/>
                </a:solidFill>
                <a:latin typeface="Poppins"/>
              </a:rPr>
              <a:t>At a Glance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470471" y="9906725"/>
            <a:ext cx="7976196" cy="23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5"/>
              </a:lnSpc>
              <a:spcBef>
                <a:spcPct val="0"/>
              </a:spcBef>
            </a:pPr>
            <a:r>
              <a:rPr lang="en-US" sz="1382">
                <a:solidFill>
                  <a:srgbClr val="000000"/>
                </a:solidFill>
                <a:latin typeface="TT Interphases Bold"/>
              </a:rPr>
              <a:t>IAPP: EU AI Act Compliance Matrix</a:t>
            </a:r>
            <a:r>
              <a:rPr lang="en-US" sz="1382">
                <a:solidFill>
                  <a:srgbClr val="000000"/>
                </a:solidFill>
                <a:latin typeface="TT Interphases"/>
              </a:rPr>
              <a:t>: https://iapp.org/resources/article/eu-ai-act-compliance-matrix/: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55282" y="0"/>
            <a:ext cx="1634556" cy="10292298"/>
          </a:xfrm>
          <a:custGeom>
            <a:avLst/>
            <a:gdLst/>
            <a:ahLst/>
            <a:cxnLst/>
            <a:rect l="l" t="t" r="r" b="b"/>
            <a:pathLst>
              <a:path w="1634556" h="10292298">
                <a:moveTo>
                  <a:pt x="0" y="0"/>
                </a:moveTo>
                <a:lnTo>
                  <a:pt x="1634556" y="0"/>
                </a:lnTo>
                <a:lnTo>
                  <a:pt x="1634556" y="10292298"/>
                </a:lnTo>
                <a:lnTo>
                  <a:pt x="0" y="102922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179" r="-1011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54563" y="7612696"/>
            <a:ext cx="15831817" cy="2189841"/>
          </a:xfrm>
          <a:custGeom>
            <a:avLst/>
            <a:gdLst/>
            <a:ahLst/>
            <a:cxnLst/>
            <a:rect l="l" t="t" r="r" b="b"/>
            <a:pathLst>
              <a:path w="15831817" h="2189841">
                <a:moveTo>
                  <a:pt x="0" y="0"/>
                </a:moveTo>
                <a:lnTo>
                  <a:pt x="15831817" y="0"/>
                </a:lnTo>
                <a:lnTo>
                  <a:pt x="15831817" y="2189841"/>
                </a:lnTo>
                <a:lnTo>
                  <a:pt x="0" y="21898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96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718755" y="870369"/>
            <a:ext cx="15538214" cy="6742327"/>
          </a:xfrm>
          <a:custGeom>
            <a:avLst/>
            <a:gdLst/>
            <a:ahLst/>
            <a:cxnLst/>
            <a:rect l="l" t="t" r="r" b="b"/>
            <a:pathLst>
              <a:path w="15538214" h="6742327">
                <a:moveTo>
                  <a:pt x="0" y="0"/>
                </a:moveTo>
                <a:lnTo>
                  <a:pt x="15538214" y="0"/>
                </a:lnTo>
                <a:lnTo>
                  <a:pt x="15538214" y="6742327"/>
                </a:lnTo>
                <a:lnTo>
                  <a:pt x="0" y="67423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3597334" y="227147"/>
            <a:ext cx="11093333" cy="509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041F62"/>
                </a:solidFill>
                <a:latin typeface="Poppins Bold"/>
              </a:rPr>
              <a:t>GPAIS Key Provisions: </a:t>
            </a:r>
            <a:r>
              <a:rPr lang="en-US" sz="2800">
                <a:solidFill>
                  <a:srgbClr val="041F62"/>
                </a:solidFill>
                <a:latin typeface="Poppins"/>
              </a:rPr>
              <a:t>At a Glance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470471" y="9906725"/>
            <a:ext cx="7976196" cy="23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5"/>
              </a:lnSpc>
              <a:spcBef>
                <a:spcPct val="0"/>
              </a:spcBef>
            </a:pPr>
            <a:r>
              <a:rPr lang="en-US" sz="1382">
                <a:solidFill>
                  <a:srgbClr val="000000"/>
                </a:solidFill>
                <a:latin typeface="TT Interphases Bold"/>
              </a:rPr>
              <a:t>IAPP: EU AI Act Compliance Matrix</a:t>
            </a:r>
            <a:r>
              <a:rPr lang="en-US" sz="1382">
                <a:solidFill>
                  <a:srgbClr val="000000"/>
                </a:solidFill>
                <a:latin typeface="TT Interphases"/>
              </a:rPr>
              <a:t>: https://iapp.org/resources/article/eu-ai-act-compliance-matrix/: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37271" y="2304997"/>
            <a:ext cx="6309137" cy="0"/>
          </a:xfrm>
          <a:prstGeom prst="line">
            <a:avLst/>
          </a:prstGeom>
          <a:ln w="38100" cap="flat">
            <a:solidFill>
              <a:srgbClr val="222D6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755282" y="0"/>
            <a:ext cx="1634556" cy="10292298"/>
          </a:xfrm>
          <a:custGeom>
            <a:avLst/>
            <a:gdLst/>
            <a:ahLst/>
            <a:cxnLst/>
            <a:rect l="l" t="t" r="r" b="b"/>
            <a:pathLst>
              <a:path w="1634556" h="10292298">
                <a:moveTo>
                  <a:pt x="0" y="0"/>
                </a:moveTo>
                <a:lnTo>
                  <a:pt x="1634556" y="0"/>
                </a:lnTo>
                <a:lnTo>
                  <a:pt x="1634556" y="10292298"/>
                </a:lnTo>
                <a:lnTo>
                  <a:pt x="0" y="102922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179" r="-1011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637271" y="658581"/>
            <a:ext cx="13592253" cy="936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D52F55"/>
                </a:solidFill>
                <a:latin typeface="TT Interphases Bold"/>
              </a:rPr>
              <a:t>ARTIFICIAL INTELLIGENCE ACT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37271" y="1795167"/>
            <a:ext cx="11093333" cy="509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41F62"/>
                </a:solidFill>
                <a:latin typeface="Poppins Bold"/>
              </a:rPr>
              <a:t>Compliance, Enforcement, Consequences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35144" y="2466922"/>
            <a:ext cx="15156523" cy="7464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9"/>
              </a:lnSpc>
            </a:pPr>
            <a:r>
              <a:rPr lang="en-US" sz="2258">
                <a:solidFill>
                  <a:srgbClr val="041F62"/>
                </a:solidFill>
                <a:latin typeface="Poppins Bold"/>
              </a:rPr>
              <a:t>Compliance</a:t>
            </a:r>
          </a:p>
          <a:p>
            <a:pPr marL="487622" lvl="1" indent="-243811" algn="l">
              <a:lnSpc>
                <a:spcPts val="3929"/>
              </a:lnSpc>
              <a:buFont typeface="Arial"/>
              <a:buChar char="•"/>
            </a:pPr>
            <a:r>
              <a:rPr lang="en-US" sz="2258">
                <a:solidFill>
                  <a:srgbClr val="041F62"/>
                </a:solidFill>
                <a:latin typeface="Poppins"/>
              </a:rPr>
              <a:t>Providers (developers, deployers, …) must establish:</a:t>
            </a:r>
          </a:p>
          <a:p>
            <a:pPr marL="975244" lvl="2" indent="-325081" algn="l">
              <a:lnSpc>
                <a:spcPts val="3929"/>
              </a:lnSpc>
              <a:buFont typeface="Arial"/>
              <a:buChar char="⚬"/>
            </a:pPr>
            <a:r>
              <a:rPr lang="en-US" sz="2258">
                <a:solidFill>
                  <a:srgbClr val="041F62"/>
                </a:solidFill>
                <a:latin typeface="Poppins Bold"/>
              </a:rPr>
              <a:t>Quality Management Systems (art 17),</a:t>
            </a:r>
            <a:r>
              <a:rPr lang="en-US" sz="2258">
                <a:solidFill>
                  <a:srgbClr val="041F62"/>
                </a:solidFill>
                <a:latin typeface="Poppins"/>
              </a:rPr>
              <a:t> and </a:t>
            </a:r>
          </a:p>
          <a:p>
            <a:pPr marL="975244" lvl="2" indent="-325081" algn="l">
              <a:lnSpc>
                <a:spcPts val="3929"/>
              </a:lnSpc>
              <a:buFont typeface="Arial"/>
              <a:buChar char="⚬"/>
            </a:pPr>
            <a:r>
              <a:rPr lang="en-US" sz="2258">
                <a:solidFill>
                  <a:srgbClr val="041F62"/>
                </a:solidFill>
                <a:latin typeface="Poppins"/>
              </a:rPr>
              <a:t>validate high-risk AI systems and a </a:t>
            </a:r>
            <a:r>
              <a:rPr lang="en-US" sz="2258">
                <a:solidFill>
                  <a:srgbClr val="041F62"/>
                </a:solidFill>
                <a:latin typeface="Poppins Bold"/>
              </a:rPr>
              <a:t>Risk Management System (Art 9)</a:t>
            </a:r>
          </a:p>
          <a:p>
            <a:pPr algn="l">
              <a:lnSpc>
                <a:spcPts val="3929"/>
              </a:lnSpc>
            </a:pPr>
            <a:endParaRPr lang="en-US" sz="2258">
              <a:solidFill>
                <a:srgbClr val="041F62"/>
              </a:solidFill>
              <a:latin typeface="Poppins Bold"/>
            </a:endParaRPr>
          </a:p>
          <a:p>
            <a:pPr algn="l">
              <a:lnSpc>
                <a:spcPts val="3929"/>
              </a:lnSpc>
            </a:pPr>
            <a:r>
              <a:rPr lang="en-US" sz="2258">
                <a:solidFill>
                  <a:srgbClr val="041F62"/>
                </a:solidFill>
                <a:latin typeface="Poppins Bold"/>
              </a:rPr>
              <a:t>Enforcement</a:t>
            </a:r>
          </a:p>
          <a:p>
            <a:pPr marL="487622" lvl="1" indent="-243811" algn="l">
              <a:lnSpc>
                <a:spcPts val="3929"/>
              </a:lnSpc>
              <a:buFont typeface="Arial"/>
              <a:buChar char="•"/>
            </a:pPr>
            <a:r>
              <a:rPr lang="en-US" sz="2258">
                <a:solidFill>
                  <a:srgbClr val="041F62"/>
                </a:solidFill>
                <a:latin typeface="Poppins"/>
              </a:rPr>
              <a:t>EU-wide authorities will coordinate across member states and follow larger topics, such as foundation models and GPAI. </a:t>
            </a:r>
          </a:p>
          <a:p>
            <a:pPr marL="487622" lvl="1" indent="-243811" algn="l">
              <a:lnSpc>
                <a:spcPts val="3929"/>
              </a:lnSpc>
              <a:buFont typeface="Arial"/>
              <a:buChar char="•"/>
            </a:pPr>
            <a:r>
              <a:rPr lang="en-US" sz="2258">
                <a:solidFill>
                  <a:srgbClr val="041F62"/>
                </a:solidFill>
                <a:latin typeface="Poppins"/>
              </a:rPr>
              <a:t>National supervisors will enforce compliance, appointing “notified bodies” (permitted 3rd party auditors) to assess conformity in specific cases</a:t>
            </a:r>
          </a:p>
          <a:p>
            <a:pPr algn="l">
              <a:lnSpc>
                <a:spcPts val="3929"/>
              </a:lnSpc>
            </a:pPr>
            <a:endParaRPr lang="en-US" sz="2258">
              <a:solidFill>
                <a:srgbClr val="041F62"/>
              </a:solidFill>
              <a:latin typeface="Poppins"/>
            </a:endParaRPr>
          </a:p>
          <a:p>
            <a:pPr algn="l">
              <a:lnSpc>
                <a:spcPts val="3929"/>
              </a:lnSpc>
            </a:pPr>
            <a:r>
              <a:rPr lang="en-US" sz="2258">
                <a:solidFill>
                  <a:srgbClr val="041F62"/>
                </a:solidFill>
                <a:latin typeface="Poppins Bold"/>
              </a:rPr>
              <a:t>Consequences</a:t>
            </a:r>
            <a:r>
              <a:rPr lang="en-US" sz="2258">
                <a:solidFill>
                  <a:srgbClr val="041F62"/>
                </a:solidFill>
                <a:latin typeface="Poppins"/>
              </a:rPr>
              <a:t>:</a:t>
            </a:r>
          </a:p>
          <a:p>
            <a:pPr marL="487622" lvl="1" indent="-243811" algn="l">
              <a:lnSpc>
                <a:spcPts val="3929"/>
              </a:lnSpc>
              <a:buFont typeface="Arial"/>
              <a:buChar char="•"/>
            </a:pPr>
            <a:r>
              <a:rPr lang="en-US" sz="2258">
                <a:solidFill>
                  <a:srgbClr val="041F62"/>
                </a:solidFill>
                <a:latin typeface="Poppins"/>
              </a:rPr>
              <a:t>Fines range from</a:t>
            </a:r>
            <a:r>
              <a:rPr lang="en-US" sz="2258">
                <a:solidFill>
                  <a:srgbClr val="D52F55"/>
                </a:solidFill>
                <a:latin typeface="Poppins Bold"/>
              </a:rPr>
              <a:t> 35 m€ / 7% global turnover </a:t>
            </a:r>
            <a:r>
              <a:rPr lang="en-US" sz="2258">
                <a:solidFill>
                  <a:srgbClr val="041F62"/>
                </a:solidFill>
                <a:latin typeface="Poppins"/>
              </a:rPr>
              <a:t>(prohibited cases),</a:t>
            </a:r>
            <a:r>
              <a:rPr lang="en-US" sz="2258">
                <a:solidFill>
                  <a:srgbClr val="041F62"/>
                </a:solidFill>
                <a:latin typeface="Poppins Bold"/>
              </a:rPr>
              <a:t> 15 m€ / 3% (other infringements) </a:t>
            </a:r>
            <a:r>
              <a:rPr lang="en-US" sz="2258">
                <a:solidFill>
                  <a:srgbClr val="041F62"/>
                </a:solidFill>
                <a:latin typeface="Poppins"/>
              </a:rPr>
              <a:t>to </a:t>
            </a:r>
            <a:r>
              <a:rPr lang="en-US" sz="2258">
                <a:solidFill>
                  <a:srgbClr val="041F62"/>
                </a:solidFill>
                <a:latin typeface="Poppins Bold"/>
              </a:rPr>
              <a:t>7,5 m€ / 1,5% (reporting errors),</a:t>
            </a:r>
            <a:r>
              <a:rPr lang="en-US" sz="2258">
                <a:solidFill>
                  <a:srgbClr val="041F62"/>
                </a:solidFill>
                <a:latin typeface="Poppins"/>
              </a:rPr>
              <a:t> as well as potential non-monetary penalties, such as forced removal of the AI system from the market.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37271" y="2304997"/>
            <a:ext cx="6309137" cy="0"/>
          </a:xfrm>
          <a:prstGeom prst="line">
            <a:avLst/>
          </a:prstGeom>
          <a:ln w="38100" cap="flat">
            <a:solidFill>
              <a:srgbClr val="222D6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755282" y="0"/>
            <a:ext cx="1634556" cy="10292298"/>
          </a:xfrm>
          <a:custGeom>
            <a:avLst/>
            <a:gdLst/>
            <a:ahLst/>
            <a:cxnLst/>
            <a:rect l="l" t="t" r="r" b="b"/>
            <a:pathLst>
              <a:path w="1634556" h="10292298">
                <a:moveTo>
                  <a:pt x="0" y="0"/>
                </a:moveTo>
                <a:lnTo>
                  <a:pt x="1634556" y="0"/>
                </a:lnTo>
                <a:lnTo>
                  <a:pt x="1634556" y="10292298"/>
                </a:lnTo>
                <a:lnTo>
                  <a:pt x="0" y="102922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179" r="-1011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 flipV="1">
            <a:off x="1340068" y="5796829"/>
            <a:ext cx="14630181" cy="0"/>
          </a:xfrm>
          <a:prstGeom prst="line">
            <a:avLst/>
          </a:prstGeom>
          <a:ln w="142875" cap="flat">
            <a:solidFill>
              <a:srgbClr val="222D6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841879" y="5113797"/>
            <a:ext cx="1334928" cy="133492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41F6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-76200"/>
              <a:ext cx="6604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577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879622" y="5146149"/>
            <a:ext cx="1334928" cy="1334928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41F6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-76200"/>
              <a:ext cx="6604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577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919525" y="5113797"/>
            <a:ext cx="1334928" cy="1334928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41F6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-76200"/>
              <a:ext cx="6604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577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959428" y="5146149"/>
            <a:ext cx="1334928" cy="1334928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41F6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-76200"/>
              <a:ext cx="6604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577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2999331" y="5129365"/>
            <a:ext cx="1334928" cy="1334928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41F6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-76200"/>
              <a:ext cx="6604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577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1028700" y="5421439"/>
            <a:ext cx="959526" cy="719644"/>
          </a:xfrm>
          <a:custGeom>
            <a:avLst/>
            <a:gdLst/>
            <a:ahLst/>
            <a:cxnLst/>
            <a:rect l="l" t="t" r="r" b="b"/>
            <a:pathLst>
              <a:path w="959526" h="719644">
                <a:moveTo>
                  <a:pt x="0" y="0"/>
                </a:moveTo>
                <a:lnTo>
                  <a:pt x="959526" y="0"/>
                </a:lnTo>
                <a:lnTo>
                  <a:pt x="959526" y="719644"/>
                </a:lnTo>
                <a:lnTo>
                  <a:pt x="0" y="7196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4016603" y="5421439"/>
            <a:ext cx="1063126" cy="842527"/>
          </a:xfrm>
          <a:custGeom>
            <a:avLst/>
            <a:gdLst/>
            <a:ahLst/>
            <a:cxnLst/>
            <a:rect l="l" t="t" r="r" b="b"/>
            <a:pathLst>
              <a:path w="1063126" h="842527">
                <a:moveTo>
                  <a:pt x="0" y="0"/>
                </a:moveTo>
                <a:lnTo>
                  <a:pt x="1063126" y="0"/>
                </a:lnTo>
                <a:lnTo>
                  <a:pt x="1063126" y="842527"/>
                </a:lnTo>
                <a:lnTo>
                  <a:pt x="0" y="8425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7117100" y="5340153"/>
            <a:ext cx="939778" cy="882216"/>
          </a:xfrm>
          <a:custGeom>
            <a:avLst/>
            <a:gdLst/>
            <a:ahLst/>
            <a:cxnLst/>
            <a:rect l="l" t="t" r="r" b="b"/>
            <a:pathLst>
              <a:path w="939778" h="882216">
                <a:moveTo>
                  <a:pt x="0" y="0"/>
                </a:moveTo>
                <a:lnTo>
                  <a:pt x="939778" y="0"/>
                </a:lnTo>
                <a:lnTo>
                  <a:pt x="939778" y="882216"/>
                </a:lnTo>
                <a:lnTo>
                  <a:pt x="0" y="8822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0092778" y="5310887"/>
            <a:ext cx="1044406" cy="911482"/>
          </a:xfrm>
          <a:custGeom>
            <a:avLst/>
            <a:gdLst/>
            <a:ahLst/>
            <a:cxnLst/>
            <a:rect l="l" t="t" r="r" b="b"/>
            <a:pathLst>
              <a:path w="1044406" h="911482">
                <a:moveTo>
                  <a:pt x="0" y="0"/>
                </a:moveTo>
                <a:lnTo>
                  <a:pt x="1044406" y="0"/>
                </a:lnTo>
                <a:lnTo>
                  <a:pt x="1044406" y="911482"/>
                </a:lnTo>
                <a:lnTo>
                  <a:pt x="0" y="9114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3199356" y="5313604"/>
            <a:ext cx="935314" cy="935314"/>
          </a:xfrm>
          <a:custGeom>
            <a:avLst/>
            <a:gdLst/>
            <a:ahLst/>
            <a:cxnLst/>
            <a:rect l="l" t="t" r="r" b="b"/>
            <a:pathLst>
              <a:path w="935314" h="935314">
                <a:moveTo>
                  <a:pt x="0" y="0"/>
                </a:moveTo>
                <a:lnTo>
                  <a:pt x="935313" y="0"/>
                </a:lnTo>
                <a:lnTo>
                  <a:pt x="935313" y="935314"/>
                </a:lnTo>
                <a:lnTo>
                  <a:pt x="0" y="9353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TextBox 25"/>
          <p:cNvSpPr txBox="1"/>
          <p:nvPr/>
        </p:nvSpPr>
        <p:spPr>
          <a:xfrm>
            <a:off x="637271" y="658581"/>
            <a:ext cx="13592253" cy="936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D52F55"/>
                </a:solidFill>
                <a:latin typeface="TT Interphases Bold"/>
              </a:rPr>
              <a:t>ARTIFICIAL INTELLIGENCE ACT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37271" y="1795167"/>
            <a:ext cx="11093333" cy="509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41F62"/>
                </a:solidFill>
                <a:latin typeface="Poppins Bold"/>
              </a:rPr>
              <a:t>Implementation &amp; Complaince Timeline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-733227" y="3350098"/>
            <a:ext cx="4749830" cy="1273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32"/>
              </a:lnSpc>
            </a:pPr>
            <a:r>
              <a:rPr lang="en-US" sz="2380">
                <a:solidFill>
                  <a:srgbClr val="222D6F"/>
                </a:solidFill>
                <a:latin typeface="Poppins Bold"/>
              </a:rPr>
              <a:t>June/July </a:t>
            </a:r>
          </a:p>
          <a:p>
            <a:pPr algn="ctr">
              <a:lnSpc>
                <a:spcPts val="3332"/>
              </a:lnSpc>
            </a:pPr>
            <a:r>
              <a:rPr lang="en-US" sz="2380">
                <a:solidFill>
                  <a:srgbClr val="222D6F"/>
                </a:solidFill>
                <a:latin typeface="Poppins"/>
              </a:rPr>
              <a:t>AI Act Enters </a:t>
            </a:r>
          </a:p>
          <a:p>
            <a:pPr algn="ctr">
              <a:lnSpc>
                <a:spcPts val="3332"/>
              </a:lnSpc>
            </a:pPr>
            <a:r>
              <a:rPr lang="en-US" sz="2380">
                <a:solidFill>
                  <a:srgbClr val="222D6F"/>
                </a:solidFill>
                <a:latin typeface="Poppins"/>
              </a:rPr>
              <a:t>Into Force (EFI)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196578" y="6758186"/>
            <a:ext cx="4749830" cy="1273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32"/>
              </a:lnSpc>
            </a:pPr>
            <a:r>
              <a:rPr lang="en-US" sz="2380">
                <a:solidFill>
                  <a:srgbClr val="222D6F"/>
                </a:solidFill>
                <a:latin typeface="Poppins Bold"/>
              </a:rPr>
              <a:t>Member States </a:t>
            </a:r>
            <a:r>
              <a:rPr lang="en-US" sz="2380">
                <a:solidFill>
                  <a:srgbClr val="222D6F"/>
                </a:solidFill>
                <a:latin typeface="Poppins"/>
              </a:rPr>
              <a:t>to identify fundamental rights </a:t>
            </a:r>
          </a:p>
          <a:p>
            <a:pPr algn="ctr">
              <a:lnSpc>
                <a:spcPts val="3332"/>
              </a:lnSpc>
            </a:pPr>
            <a:r>
              <a:rPr lang="en-US" sz="2380">
                <a:solidFill>
                  <a:srgbClr val="222D6F"/>
                </a:solidFill>
                <a:latin typeface="Poppins"/>
              </a:rPr>
              <a:t>authorities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079729" y="2930998"/>
            <a:ext cx="4749830" cy="1692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32"/>
              </a:lnSpc>
            </a:pPr>
            <a:r>
              <a:rPr lang="en-US" sz="2380">
                <a:solidFill>
                  <a:srgbClr val="222D6F"/>
                </a:solidFill>
                <a:latin typeface="Poppins Bold"/>
              </a:rPr>
              <a:t>6  Months post-EIF </a:t>
            </a:r>
          </a:p>
          <a:p>
            <a:pPr algn="ctr">
              <a:lnSpc>
                <a:spcPts val="3332"/>
              </a:lnSpc>
            </a:pPr>
            <a:r>
              <a:rPr lang="en-US" sz="2380">
                <a:solidFill>
                  <a:srgbClr val="222D6F"/>
                </a:solidFill>
                <a:latin typeface="Poppins"/>
              </a:rPr>
              <a:t>Scope &amp; Definitions, </a:t>
            </a:r>
          </a:p>
          <a:p>
            <a:pPr algn="ctr">
              <a:lnSpc>
                <a:spcPts val="3332"/>
              </a:lnSpc>
            </a:pPr>
            <a:r>
              <a:rPr lang="en-US" sz="2380">
                <a:solidFill>
                  <a:srgbClr val="222D6F"/>
                </a:solidFill>
                <a:latin typeface="Poppins Bold"/>
              </a:rPr>
              <a:t>Provisions on Prohibited AI</a:t>
            </a:r>
            <a:r>
              <a:rPr lang="en-US" sz="2380">
                <a:solidFill>
                  <a:srgbClr val="222D6F"/>
                </a:solidFill>
                <a:latin typeface="Poppins"/>
              </a:rPr>
              <a:t> apply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983978" y="6758186"/>
            <a:ext cx="5285828" cy="2530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32"/>
              </a:lnSpc>
            </a:pPr>
            <a:r>
              <a:rPr lang="en-US" sz="2380">
                <a:solidFill>
                  <a:srgbClr val="222D6F"/>
                </a:solidFill>
                <a:latin typeface="Poppins Bold"/>
              </a:rPr>
              <a:t>12  Months post-EIF </a:t>
            </a:r>
            <a:r>
              <a:rPr lang="en-US" sz="2380">
                <a:solidFill>
                  <a:srgbClr val="222D6F"/>
                </a:solidFill>
                <a:latin typeface="Poppins"/>
              </a:rPr>
              <a:t> </a:t>
            </a:r>
          </a:p>
          <a:p>
            <a:pPr algn="ctr">
              <a:lnSpc>
                <a:spcPts val="3332"/>
              </a:lnSpc>
            </a:pPr>
            <a:r>
              <a:rPr lang="en-US" sz="2380">
                <a:solidFill>
                  <a:srgbClr val="222D6F"/>
                </a:solidFill>
                <a:latin typeface="Poppins Bold"/>
              </a:rPr>
              <a:t>Provisions on GPAIS</a:t>
            </a:r>
            <a:r>
              <a:rPr lang="en-US" sz="2380">
                <a:solidFill>
                  <a:srgbClr val="222D6F"/>
                </a:solidFill>
                <a:latin typeface="Poppins"/>
              </a:rPr>
              <a:t> apply</a:t>
            </a:r>
          </a:p>
          <a:p>
            <a:pPr algn="ctr">
              <a:lnSpc>
                <a:spcPts val="3332"/>
              </a:lnSpc>
            </a:pPr>
            <a:r>
              <a:rPr lang="en-US" sz="2380">
                <a:solidFill>
                  <a:srgbClr val="222D6F"/>
                </a:solidFill>
                <a:latin typeface="Poppins"/>
              </a:rPr>
              <a:t>Member States lay rules on Penalties</a:t>
            </a:r>
          </a:p>
          <a:p>
            <a:pPr algn="ctr">
              <a:lnSpc>
                <a:spcPts val="3332"/>
              </a:lnSpc>
            </a:pPr>
            <a:r>
              <a:rPr lang="en-US" sz="2380">
                <a:solidFill>
                  <a:srgbClr val="222D6F"/>
                </a:solidFill>
                <a:latin typeface="Poppins"/>
              </a:rPr>
              <a:t>Commission Guidance on Serious Incident Reporting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1137184" y="2360646"/>
            <a:ext cx="5285828" cy="2111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32"/>
              </a:lnSpc>
            </a:pPr>
            <a:r>
              <a:rPr lang="en-US" sz="2380">
                <a:solidFill>
                  <a:srgbClr val="222D6F"/>
                </a:solidFill>
                <a:latin typeface="Poppins Bold"/>
              </a:rPr>
              <a:t>24  Months post-EIF </a:t>
            </a:r>
            <a:r>
              <a:rPr lang="en-US" sz="2380">
                <a:solidFill>
                  <a:srgbClr val="222D6F"/>
                </a:solidFill>
                <a:latin typeface="Poppins"/>
              </a:rPr>
              <a:t> </a:t>
            </a:r>
          </a:p>
          <a:p>
            <a:pPr algn="ctr">
              <a:lnSpc>
                <a:spcPts val="3332"/>
              </a:lnSpc>
            </a:pPr>
            <a:r>
              <a:rPr lang="en-US" sz="2380">
                <a:solidFill>
                  <a:srgbClr val="222D6F"/>
                </a:solidFill>
                <a:latin typeface="Poppins Bold"/>
              </a:rPr>
              <a:t>Provisions on HRAIS </a:t>
            </a:r>
            <a:r>
              <a:rPr lang="en-US" sz="2380">
                <a:solidFill>
                  <a:srgbClr val="222D6F"/>
                </a:solidFill>
                <a:latin typeface="Poppins"/>
              </a:rPr>
              <a:t>apply</a:t>
            </a:r>
          </a:p>
          <a:p>
            <a:pPr algn="ctr">
              <a:lnSpc>
                <a:spcPts val="3332"/>
              </a:lnSpc>
            </a:pPr>
            <a:r>
              <a:rPr lang="en-US" sz="2380">
                <a:solidFill>
                  <a:srgbClr val="222D6F"/>
                </a:solidFill>
                <a:latin typeface="Poppins"/>
              </a:rPr>
              <a:t>General Act applies</a:t>
            </a:r>
          </a:p>
          <a:p>
            <a:pPr algn="ctr">
              <a:lnSpc>
                <a:spcPts val="3332"/>
              </a:lnSpc>
            </a:pPr>
            <a:r>
              <a:rPr lang="en-US" sz="2380">
                <a:solidFill>
                  <a:srgbClr val="222D6F"/>
                </a:solidFill>
                <a:latin typeface="Poppins Bold"/>
              </a:rPr>
              <a:t>At least 1 Regulatory Sandbox </a:t>
            </a:r>
          </a:p>
          <a:p>
            <a:pPr algn="ctr">
              <a:lnSpc>
                <a:spcPts val="3332"/>
              </a:lnSpc>
            </a:pPr>
            <a:r>
              <a:rPr lang="en-US" sz="2380">
                <a:solidFill>
                  <a:srgbClr val="222D6F"/>
                </a:solidFill>
                <a:latin typeface="Poppins"/>
              </a:rPr>
              <a:t>per Member State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3666795" y="6758186"/>
            <a:ext cx="3072739" cy="2111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32"/>
              </a:lnSpc>
            </a:pPr>
            <a:r>
              <a:rPr lang="en-US" sz="2380">
                <a:solidFill>
                  <a:srgbClr val="222D6F"/>
                </a:solidFill>
                <a:latin typeface="Poppins Bold"/>
              </a:rPr>
              <a:t>36 Months</a:t>
            </a:r>
          </a:p>
          <a:p>
            <a:pPr algn="ctr">
              <a:lnSpc>
                <a:spcPts val="3332"/>
              </a:lnSpc>
            </a:pPr>
            <a:r>
              <a:rPr lang="en-US" sz="2380">
                <a:solidFill>
                  <a:srgbClr val="222D6F"/>
                </a:solidFill>
                <a:latin typeface="Poppins"/>
              </a:rPr>
              <a:t>GPAIS legacy systems</a:t>
            </a:r>
          </a:p>
          <a:p>
            <a:pPr algn="ctr">
              <a:lnSpc>
                <a:spcPts val="3332"/>
              </a:lnSpc>
            </a:pPr>
            <a:r>
              <a:rPr lang="en-US" sz="2380">
                <a:solidFill>
                  <a:srgbClr val="222D6F"/>
                </a:solidFill>
                <a:latin typeface="Poppins"/>
              </a:rPr>
              <a:t>Obligations Annex 1 </a:t>
            </a:r>
          </a:p>
          <a:p>
            <a:pPr algn="ctr">
              <a:lnSpc>
                <a:spcPts val="3332"/>
              </a:lnSpc>
            </a:pPr>
            <a:r>
              <a:rPr lang="en-US" sz="2380">
                <a:solidFill>
                  <a:srgbClr val="222D6F"/>
                </a:solidFill>
                <a:latin typeface="Poppins"/>
              </a:rPr>
              <a:t>(under NLF)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37271" y="2304997"/>
            <a:ext cx="6309137" cy="0"/>
          </a:xfrm>
          <a:prstGeom prst="line">
            <a:avLst/>
          </a:prstGeom>
          <a:ln w="38100" cap="flat">
            <a:solidFill>
              <a:srgbClr val="222D6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755282" y="0"/>
            <a:ext cx="1634556" cy="10292298"/>
          </a:xfrm>
          <a:custGeom>
            <a:avLst/>
            <a:gdLst/>
            <a:ahLst/>
            <a:cxnLst/>
            <a:rect l="l" t="t" r="r" b="b"/>
            <a:pathLst>
              <a:path w="1634556" h="10292298">
                <a:moveTo>
                  <a:pt x="0" y="0"/>
                </a:moveTo>
                <a:lnTo>
                  <a:pt x="1634556" y="0"/>
                </a:lnTo>
                <a:lnTo>
                  <a:pt x="1634556" y="10292298"/>
                </a:lnTo>
                <a:lnTo>
                  <a:pt x="0" y="102922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179" r="-1011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637271" y="658581"/>
            <a:ext cx="13592253" cy="936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D52F55"/>
                </a:solidFill>
                <a:latin typeface="TT Interphases Bold"/>
              </a:rPr>
              <a:t>ARTIFICIAL INTELLIGENCE ACT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37271" y="1795167"/>
            <a:ext cx="11093333" cy="509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41F62"/>
                </a:solidFill>
                <a:latin typeface="Poppins Bold"/>
              </a:rPr>
              <a:t>Standards and Regulatory Sandboxes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37271" y="2485983"/>
            <a:ext cx="16118011" cy="7953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4511" lvl="1" indent="-227255" algn="l">
              <a:lnSpc>
                <a:spcPts val="3663"/>
              </a:lnSpc>
              <a:buFont typeface="Arial"/>
              <a:buChar char="•"/>
            </a:pPr>
            <a:r>
              <a:rPr lang="en-US" sz="2105">
                <a:solidFill>
                  <a:srgbClr val="041F62"/>
                </a:solidFill>
                <a:latin typeface="Poppins Bold"/>
              </a:rPr>
              <a:t>The </a:t>
            </a:r>
            <a:r>
              <a:rPr lang="en-US" sz="2105">
                <a:solidFill>
                  <a:srgbClr val="D52F55"/>
                </a:solidFill>
                <a:latin typeface="Poppins Bold"/>
              </a:rPr>
              <a:t>AI Act ONLY outlines essential requirements</a:t>
            </a:r>
            <a:r>
              <a:rPr lang="en-US" sz="2105">
                <a:solidFill>
                  <a:srgbClr val="041F62"/>
                </a:solidFill>
                <a:latin typeface="Poppins Bold"/>
              </a:rPr>
              <a:t> for the product (here, AI system) must meet</a:t>
            </a:r>
          </a:p>
          <a:p>
            <a:pPr marL="454511" lvl="1" indent="-227255" algn="l">
              <a:lnSpc>
                <a:spcPts val="3663"/>
              </a:lnSpc>
              <a:buFont typeface="Arial"/>
              <a:buChar char="•"/>
            </a:pPr>
            <a:r>
              <a:rPr lang="en-US" sz="2105">
                <a:solidFill>
                  <a:srgbClr val="041F62"/>
                </a:solidFill>
                <a:latin typeface="Poppins"/>
              </a:rPr>
              <a:t>The Goals are to be </a:t>
            </a:r>
            <a:r>
              <a:rPr lang="en-US" sz="2105">
                <a:solidFill>
                  <a:srgbClr val="041F62"/>
                </a:solidFill>
                <a:latin typeface="Poppins Bold"/>
              </a:rPr>
              <a:t>Operationalised through </a:t>
            </a:r>
            <a:r>
              <a:rPr lang="en-US" sz="2105">
                <a:solidFill>
                  <a:srgbClr val="D52F55"/>
                </a:solidFill>
                <a:latin typeface="Poppins Bold"/>
              </a:rPr>
              <a:t>Technical Standards</a:t>
            </a:r>
          </a:p>
          <a:p>
            <a:pPr marL="909021" lvl="2" indent="-303007" algn="l">
              <a:lnSpc>
                <a:spcPts val="3663"/>
              </a:lnSpc>
              <a:buFont typeface="Arial"/>
              <a:buChar char="⚬"/>
            </a:pPr>
            <a:r>
              <a:rPr lang="en-US" sz="2105">
                <a:solidFill>
                  <a:srgbClr val="041F62"/>
                </a:solidFill>
                <a:latin typeface="Poppins"/>
              </a:rPr>
              <a:t>They are voluntary BUT may be a useful tool to operationalise how to meet these public objectives and safety characteristics</a:t>
            </a:r>
          </a:p>
          <a:p>
            <a:pPr algn="l">
              <a:lnSpc>
                <a:spcPts val="1740"/>
              </a:lnSpc>
            </a:pPr>
            <a:endParaRPr lang="en-US" sz="2105">
              <a:solidFill>
                <a:srgbClr val="041F62"/>
              </a:solidFill>
              <a:latin typeface="Poppins"/>
            </a:endParaRPr>
          </a:p>
          <a:p>
            <a:pPr marL="454511" lvl="1" indent="-227255" algn="l">
              <a:lnSpc>
                <a:spcPts val="3663"/>
              </a:lnSpc>
              <a:buFont typeface="Arial"/>
              <a:buChar char="•"/>
            </a:pPr>
            <a:r>
              <a:rPr lang="en-US" sz="2105">
                <a:solidFill>
                  <a:srgbClr val="041F62"/>
                </a:solidFill>
                <a:latin typeface="Poppins Bold"/>
              </a:rPr>
              <a:t>The AI Act cannot be read on its own</a:t>
            </a:r>
            <a:r>
              <a:rPr lang="en-US" sz="2105">
                <a:solidFill>
                  <a:srgbClr val="041F62"/>
                </a:solidFill>
                <a:latin typeface="Poppins"/>
              </a:rPr>
              <a:t>, we need to look at the entire New Legislative Framework System/logic which outlines definitions, procedures and structures</a:t>
            </a:r>
          </a:p>
          <a:p>
            <a:pPr algn="l">
              <a:lnSpc>
                <a:spcPts val="1740"/>
              </a:lnSpc>
            </a:pPr>
            <a:endParaRPr lang="en-US" sz="2105">
              <a:solidFill>
                <a:srgbClr val="041F62"/>
              </a:solidFill>
              <a:latin typeface="Poppins"/>
            </a:endParaRPr>
          </a:p>
          <a:p>
            <a:pPr marL="454511" lvl="1" indent="-227255" algn="l">
              <a:lnSpc>
                <a:spcPts val="3663"/>
              </a:lnSpc>
              <a:buFont typeface="Arial"/>
              <a:buChar char="•"/>
            </a:pPr>
            <a:r>
              <a:rPr lang="en-US" sz="2105">
                <a:solidFill>
                  <a:srgbClr val="041F62"/>
                </a:solidFill>
                <a:latin typeface="Poppins Bold"/>
              </a:rPr>
              <a:t>Joint Research Centre </a:t>
            </a:r>
            <a:r>
              <a:rPr lang="en-US" sz="2105">
                <a:solidFill>
                  <a:srgbClr val="041F62"/>
                </a:solidFill>
                <a:latin typeface="Poppins"/>
              </a:rPr>
              <a:t>works in close collaboration </a:t>
            </a:r>
            <a:r>
              <a:rPr lang="en-US" sz="2105">
                <a:solidFill>
                  <a:srgbClr val="041F62"/>
                </a:solidFill>
                <a:latin typeface="Poppins Bold"/>
              </a:rPr>
              <a:t>with the European Standardisation Organisations:</a:t>
            </a:r>
          </a:p>
          <a:p>
            <a:pPr marL="909021" lvl="2" indent="-303007" algn="l">
              <a:lnSpc>
                <a:spcPts val="3663"/>
              </a:lnSpc>
              <a:buFont typeface="Arial"/>
              <a:buChar char="⚬"/>
            </a:pPr>
            <a:r>
              <a:rPr lang="en-US" sz="2105">
                <a:solidFill>
                  <a:srgbClr val="041F62"/>
                </a:solidFill>
                <a:latin typeface="Poppins"/>
              </a:rPr>
              <a:t>To provide guidance and ensure that they are fit for the purpose</a:t>
            </a:r>
          </a:p>
          <a:p>
            <a:pPr marL="909021" lvl="2" indent="-303007" algn="l">
              <a:lnSpc>
                <a:spcPts val="3663"/>
              </a:lnSpc>
              <a:buFont typeface="Arial"/>
              <a:buChar char="⚬"/>
            </a:pPr>
            <a:r>
              <a:rPr lang="en-US" sz="2105">
                <a:solidFill>
                  <a:srgbClr val="041F62"/>
                </a:solidFill>
                <a:latin typeface="Poppins"/>
              </a:rPr>
              <a:t>This was requested even before the drafting of the AI Act, current standards may not align well with the specificity of the AI Act</a:t>
            </a:r>
          </a:p>
          <a:p>
            <a:pPr algn="l">
              <a:lnSpc>
                <a:spcPts val="1722"/>
              </a:lnSpc>
            </a:pPr>
            <a:endParaRPr lang="en-US" sz="2105">
              <a:solidFill>
                <a:srgbClr val="041F62"/>
              </a:solidFill>
              <a:latin typeface="Poppins"/>
            </a:endParaRPr>
          </a:p>
          <a:p>
            <a:pPr marL="454511" lvl="1" indent="-227255" algn="l">
              <a:lnSpc>
                <a:spcPts val="3663"/>
              </a:lnSpc>
              <a:buFont typeface="Arial"/>
              <a:buChar char="•"/>
            </a:pPr>
            <a:r>
              <a:rPr lang="en-US" sz="2105">
                <a:solidFill>
                  <a:srgbClr val="041F62"/>
                </a:solidFill>
                <a:latin typeface="Poppins Bold"/>
              </a:rPr>
              <a:t>Recognised Standards </a:t>
            </a:r>
            <a:r>
              <a:rPr lang="en-US" sz="2105">
                <a:solidFill>
                  <a:srgbClr val="041F62"/>
                </a:solidFill>
                <a:latin typeface="Poppins"/>
              </a:rPr>
              <a:t>may be evaluated and approved by the AI Office, to become </a:t>
            </a:r>
            <a:r>
              <a:rPr lang="en-US" sz="2105">
                <a:solidFill>
                  <a:srgbClr val="D52F55"/>
                </a:solidFill>
                <a:latin typeface="Poppins Bold"/>
              </a:rPr>
              <a:t>Harmonised Standards</a:t>
            </a:r>
            <a:r>
              <a:rPr lang="en-US" sz="2105">
                <a:solidFill>
                  <a:srgbClr val="041F62"/>
                </a:solidFill>
                <a:latin typeface="Poppins Bold"/>
              </a:rPr>
              <a:t>:</a:t>
            </a:r>
            <a:r>
              <a:rPr lang="en-US" sz="2105">
                <a:solidFill>
                  <a:srgbClr val="041F62"/>
                </a:solidFill>
                <a:latin typeface="Poppins"/>
              </a:rPr>
              <a:t> give a </a:t>
            </a:r>
            <a:r>
              <a:rPr lang="en-US" sz="2105">
                <a:solidFill>
                  <a:srgbClr val="041F62"/>
                </a:solidFill>
                <a:latin typeface="Poppins Bold"/>
              </a:rPr>
              <a:t>Presumption of Conformity with the Act</a:t>
            </a:r>
          </a:p>
          <a:p>
            <a:pPr algn="l">
              <a:lnSpc>
                <a:spcPts val="1740"/>
              </a:lnSpc>
            </a:pPr>
            <a:endParaRPr lang="en-US" sz="2105">
              <a:solidFill>
                <a:srgbClr val="041F62"/>
              </a:solidFill>
              <a:latin typeface="Poppins Bold"/>
            </a:endParaRPr>
          </a:p>
          <a:p>
            <a:pPr marL="454511" lvl="1" indent="-227255" algn="l">
              <a:lnSpc>
                <a:spcPts val="3663"/>
              </a:lnSpc>
              <a:buFont typeface="Arial"/>
              <a:buChar char="•"/>
            </a:pPr>
            <a:r>
              <a:rPr lang="en-US" sz="2105">
                <a:solidFill>
                  <a:srgbClr val="041F62"/>
                </a:solidFill>
                <a:latin typeface="Poppins Bold"/>
              </a:rPr>
              <a:t> There is unlikely going to be ONE standard, </a:t>
            </a:r>
            <a:r>
              <a:rPr lang="en-US" sz="2105">
                <a:solidFill>
                  <a:srgbClr val="041F62"/>
                </a:solidFill>
                <a:latin typeface="Poppins"/>
              </a:rPr>
              <a:t>it may be a collection of standards that must be implemented, not exhaustive, limited</a:t>
            </a:r>
          </a:p>
          <a:p>
            <a:pPr algn="l">
              <a:lnSpc>
                <a:spcPts val="1547"/>
              </a:lnSpc>
            </a:pPr>
            <a:endParaRPr lang="en-US" sz="2105">
              <a:solidFill>
                <a:srgbClr val="041F62"/>
              </a:solidFill>
              <a:latin typeface="Poppins"/>
            </a:endParaRPr>
          </a:p>
          <a:p>
            <a:pPr algn="l">
              <a:lnSpc>
                <a:spcPts val="3663"/>
              </a:lnSpc>
            </a:pPr>
            <a:endParaRPr lang="en-US" sz="2105">
              <a:solidFill>
                <a:srgbClr val="041F62"/>
              </a:solidFill>
              <a:latin typeface="Poppi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37271" y="2304997"/>
            <a:ext cx="6309137" cy="0"/>
          </a:xfrm>
          <a:prstGeom prst="line">
            <a:avLst/>
          </a:prstGeom>
          <a:ln w="38100" cap="flat">
            <a:solidFill>
              <a:srgbClr val="222D6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755282" y="0"/>
            <a:ext cx="1634556" cy="10292298"/>
          </a:xfrm>
          <a:custGeom>
            <a:avLst/>
            <a:gdLst/>
            <a:ahLst/>
            <a:cxnLst/>
            <a:rect l="l" t="t" r="r" b="b"/>
            <a:pathLst>
              <a:path w="1634556" h="10292298">
                <a:moveTo>
                  <a:pt x="0" y="0"/>
                </a:moveTo>
                <a:lnTo>
                  <a:pt x="1634556" y="0"/>
                </a:lnTo>
                <a:lnTo>
                  <a:pt x="1634556" y="10292298"/>
                </a:lnTo>
                <a:lnTo>
                  <a:pt x="0" y="102922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179" r="-1011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299846" y="3266581"/>
            <a:ext cx="14792860" cy="5352878"/>
          </a:xfrm>
          <a:custGeom>
            <a:avLst/>
            <a:gdLst/>
            <a:ahLst/>
            <a:cxnLst/>
            <a:rect l="l" t="t" r="r" b="b"/>
            <a:pathLst>
              <a:path w="14792860" h="5352878">
                <a:moveTo>
                  <a:pt x="0" y="0"/>
                </a:moveTo>
                <a:lnTo>
                  <a:pt x="14792860" y="0"/>
                </a:lnTo>
                <a:lnTo>
                  <a:pt x="14792860" y="5352877"/>
                </a:lnTo>
                <a:lnTo>
                  <a:pt x="0" y="53528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70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637271" y="658581"/>
            <a:ext cx="13592253" cy="936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D52F55"/>
                </a:solidFill>
                <a:latin typeface="TT Interphases Bold"/>
              </a:rPr>
              <a:t>ARTIFICIAL INTELLIGENCE ACT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37271" y="1795167"/>
            <a:ext cx="11093333" cy="509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41F62"/>
                </a:solidFill>
                <a:latin typeface="Poppins Bold"/>
              </a:rPr>
              <a:t>Standards and Regulatory Sandboxes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37271" y="2485972"/>
            <a:ext cx="16118011" cy="2013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63"/>
              </a:lnSpc>
            </a:pPr>
            <a:r>
              <a:rPr lang="en-US" sz="2105">
                <a:solidFill>
                  <a:srgbClr val="041F62"/>
                </a:solidFill>
                <a:latin typeface="Poppins"/>
              </a:rPr>
              <a:t>Upcoming standards will be developed by e.g. ESO (CEN, CENELEC and ETSI), which will be:</a:t>
            </a:r>
          </a:p>
          <a:p>
            <a:pPr algn="l">
              <a:lnSpc>
                <a:spcPts val="3663"/>
              </a:lnSpc>
            </a:pPr>
            <a:endParaRPr lang="en-US" sz="2105">
              <a:solidFill>
                <a:srgbClr val="041F62"/>
              </a:solidFill>
              <a:latin typeface="Poppins"/>
            </a:endParaRPr>
          </a:p>
          <a:p>
            <a:pPr algn="l">
              <a:lnSpc>
                <a:spcPts val="3663"/>
              </a:lnSpc>
            </a:pPr>
            <a:endParaRPr lang="en-US" sz="2105">
              <a:solidFill>
                <a:srgbClr val="041F62"/>
              </a:solidFill>
              <a:latin typeface="Poppins"/>
            </a:endParaRPr>
          </a:p>
          <a:p>
            <a:pPr algn="l">
              <a:lnSpc>
                <a:spcPts val="1547"/>
              </a:lnSpc>
            </a:pPr>
            <a:endParaRPr lang="en-US" sz="2105">
              <a:solidFill>
                <a:srgbClr val="041F62"/>
              </a:solidFill>
              <a:latin typeface="Poppins"/>
            </a:endParaRPr>
          </a:p>
          <a:p>
            <a:pPr algn="l">
              <a:lnSpc>
                <a:spcPts val="3663"/>
              </a:lnSpc>
            </a:pPr>
            <a:endParaRPr lang="en-US" sz="2105">
              <a:solidFill>
                <a:srgbClr val="041F62"/>
              </a:solidFill>
              <a:latin typeface="Poppi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074728" y="8738090"/>
            <a:ext cx="8873875" cy="276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61"/>
              </a:lnSpc>
              <a:spcBef>
                <a:spcPct val="0"/>
              </a:spcBef>
            </a:pPr>
            <a:r>
              <a:rPr lang="en-US" sz="1686">
                <a:solidFill>
                  <a:srgbClr val="000000"/>
                </a:solidFill>
                <a:latin typeface="TT Interphases Bold"/>
              </a:rPr>
              <a:t>AI Office: </a:t>
            </a:r>
            <a:r>
              <a:rPr lang="en-US" sz="1686">
                <a:solidFill>
                  <a:srgbClr val="000000"/>
                </a:solidFill>
                <a:latin typeface="TT Interphases"/>
              </a:rPr>
              <a:t>First Webinar on Risk Management Logic of the AI Act and Related Standards, 2024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37271" y="2304997"/>
            <a:ext cx="6309137" cy="0"/>
          </a:xfrm>
          <a:prstGeom prst="line">
            <a:avLst/>
          </a:prstGeom>
          <a:ln w="38100" cap="flat">
            <a:solidFill>
              <a:srgbClr val="222D6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755282" y="0"/>
            <a:ext cx="1634556" cy="10292298"/>
          </a:xfrm>
          <a:custGeom>
            <a:avLst/>
            <a:gdLst/>
            <a:ahLst/>
            <a:cxnLst/>
            <a:rect l="l" t="t" r="r" b="b"/>
            <a:pathLst>
              <a:path w="1634556" h="10292298">
                <a:moveTo>
                  <a:pt x="0" y="0"/>
                </a:moveTo>
                <a:lnTo>
                  <a:pt x="1634556" y="0"/>
                </a:lnTo>
                <a:lnTo>
                  <a:pt x="1634556" y="10292298"/>
                </a:lnTo>
                <a:lnTo>
                  <a:pt x="0" y="102922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179" r="-1011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637271" y="658581"/>
            <a:ext cx="13592253" cy="936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D52F55"/>
                </a:solidFill>
                <a:latin typeface="TT Interphases Bold"/>
              </a:rPr>
              <a:t>ARTIFICIAL INTELLIGENCE ACT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37271" y="1795167"/>
            <a:ext cx="11093333" cy="50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41F62"/>
                </a:solidFill>
                <a:latin typeface="Poppins Bold"/>
              </a:rPr>
              <a:t>Standards and </a:t>
            </a:r>
            <a:r>
              <a:rPr lang="en-US" sz="2800">
                <a:solidFill>
                  <a:srgbClr val="D52F55"/>
                </a:solidFill>
                <a:latin typeface="Poppins Bold"/>
              </a:rPr>
              <a:t>Regulatory Sandboxes </a:t>
            </a:r>
            <a:r>
              <a:rPr lang="en-US" sz="2800">
                <a:solidFill>
                  <a:srgbClr val="D52F55"/>
                </a:solidFill>
                <a:latin typeface="Poppins"/>
              </a:rPr>
              <a:t>(art 58)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47022" y="7914068"/>
            <a:ext cx="14959625" cy="1113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4008" lvl="1" indent="-227004" algn="l">
              <a:lnSpc>
                <a:spcPts val="2944"/>
              </a:lnSpc>
              <a:buFont typeface="Arial"/>
              <a:buChar char="•"/>
            </a:pPr>
            <a:r>
              <a:rPr lang="en-US" sz="2102">
                <a:solidFill>
                  <a:srgbClr val="000000"/>
                </a:solidFill>
                <a:latin typeface="Poppins Bold"/>
              </a:rPr>
              <a:t>Access to the AI regulatory sandboxes is free of charge for SMEs (with priority access),</a:t>
            </a:r>
            <a:r>
              <a:rPr lang="en-US" sz="2102">
                <a:solidFill>
                  <a:srgbClr val="000000"/>
                </a:solidFill>
                <a:latin typeface="Poppins"/>
              </a:rPr>
              <a:t> including start-ups, without prejudice to exceptional costs that national competent authorities may recover in a fair and proportionate manner;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47022" y="7035216"/>
            <a:ext cx="15264760" cy="7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3268" lvl="1" indent="-231634" algn="l">
              <a:lnSpc>
                <a:spcPts val="3004"/>
              </a:lnSpc>
              <a:buFont typeface="Arial"/>
              <a:buChar char="•"/>
            </a:pPr>
            <a:r>
              <a:rPr lang="en-US" sz="2145">
                <a:solidFill>
                  <a:srgbClr val="000000"/>
                </a:solidFill>
                <a:latin typeface="Poppins"/>
              </a:rPr>
              <a:t>AI regulatory sandboxes </a:t>
            </a:r>
            <a:r>
              <a:rPr lang="en-US" sz="2145">
                <a:solidFill>
                  <a:srgbClr val="000000"/>
                </a:solidFill>
                <a:latin typeface="Poppins Bold"/>
              </a:rPr>
              <a:t>are open to any applying provider or prospective provider </a:t>
            </a:r>
            <a:r>
              <a:rPr lang="en-US" sz="2145">
                <a:solidFill>
                  <a:srgbClr val="000000"/>
                </a:solidFill>
                <a:latin typeface="Poppins"/>
              </a:rPr>
              <a:t>of an AI system who fulfils eligibility and selection criteria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47022" y="9161645"/>
            <a:ext cx="13781539" cy="735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4008" lvl="1" indent="-227004" algn="l">
              <a:lnSpc>
                <a:spcPts val="2944"/>
              </a:lnSpc>
              <a:spcBef>
                <a:spcPct val="0"/>
              </a:spcBef>
              <a:buFont typeface="Arial"/>
              <a:buChar char="•"/>
            </a:pPr>
            <a:r>
              <a:rPr lang="en-US" sz="2102" u="none" strike="noStrike">
                <a:solidFill>
                  <a:srgbClr val="000000"/>
                </a:solidFill>
                <a:latin typeface="Poppins Bold"/>
              </a:rPr>
              <a:t>Facilitate compliance with conformity assessment </a:t>
            </a:r>
            <a:r>
              <a:rPr lang="en-US" sz="2102" u="none" strike="noStrike">
                <a:solidFill>
                  <a:srgbClr val="000000"/>
                </a:solidFill>
                <a:latin typeface="Poppins"/>
              </a:rPr>
              <a:t>obligations of providers and prospective providers, by means of the learning outcomes of the AI regulatory sandboxes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59933" y="2719381"/>
            <a:ext cx="14324709" cy="1572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01"/>
              </a:lnSpc>
              <a:spcBef>
                <a:spcPct val="0"/>
              </a:spcBef>
            </a:pPr>
            <a:r>
              <a:rPr lang="en-US" sz="2215">
                <a:solidFill>
                  <a:srgbClr val="000000"/>
                </a:solidFill>
                <a:latin typeface="Poppins Bold"/>
              </a:rPr>
              <a:t>Regulatory Sandboxes </a:t>
            </a:r>
            <a:r>
              <a:rPr lang="en-US" sz="2215">
                <a:solidFill>
                  <a:srgbClr val="000000"/>
                </a:solidFill>
                <a:latin typeface="Poppins"/>
              </a:rPr>
              <a:t>refer to regulatory tools allowing businesses to test and experiment with new and innovative products, services or businesses under supervision of a regulator for a limited period of time e.g. in testing and experimentation facilities (TEFs) to provide technical support and testing facilities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93176" y="5064601"/>
            <a:ext cx="15123222" cy="1198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9362" lvl="1" indent="-229681" algn="l">
              <a:lnSpc>
                <a:spcPts val="2978"/>
              </a:lnSpc>
              <a:buAutoNum type="arabicPeriod"/>
            </a:pPr>
            <a:r>
              <a:rPr lang="en-US" sz="2127">
                <a:solidFill>
                  <a:srgbClr val="000000"/>
                </a:solidFill>
                <a:latin typeface="Poppins Bold"/>
              </a:rPr>
              <a:t> Foster Business Learning</a:t>
            </a:r>
            <a:r>
              <a:rPr lang="en-US" sz="2127">
                <a:solidFill>
                  <a:srgbClr val="000000"/>
                </a:solidFill>
                <a:latin typeface="Poppins"/>
              </a:rPr>
              <a:t> (development and testing of innovations in a real-world environment)</a:t>
            </a:r>
          </a:p>
          <a:p>
            <a:pPr marL="459362" lvl="1" indent="-229681" algn="l">
              <a:lnSpc>
                <a:spcPts val="3319"/>
              </a:lnSpc>
              <a:buAutoNum type="arabicPeriod"/>
            </a:pPr>
            <a:r>
              <a:rPr lang="en-US" sz="2127">
                <a:solidFill>
                  <a:srgbClr val="000000"/>
                </a:solidFill>
                <a:latin typeface="Poppins Bold"/>
              </a:rPr>
              <a:t> Support Regulatory Learning</a:t>
            </a:r>
            <a:r>
              <a:rPr lang="en-US" sz="2127">
                <a:solidFill>
                  <a:srgbClr val="000000"/>
                </a:solidFill>
                <a:latin typeface="Poppins"/>
              </a:rPr>
              <a:t> (formulation of experimental legal regimes to guide and support businesses in their innovation activities under the supervision of a regulatory authority)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37271" y="4501010"/>
            <a:ext cx="10652891" cy="483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64"/>
              </a:lnSpc>
            </a:pPr>
            <a:r>
              <a:rPr lang="en-US" sz="2688">
                <a:solidFill>
                  <a:srgbClr val="D52F55"/>
                </a:solidFill>
                <a:latin typeface="Poppins Bold"/>
              </a:rPr>
              <a:t>Goals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63333" y="6479254"/>
            <a:ext cx="10652891" cy="483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64"/>
              </a:lnSpc>
            </a:pPr>
            <a:r>
              <a:rPr lang="en-US" sz="2688">
                <a:solidFill>
                  <a:srgbClr val="041F62"/>
                </a:solidFill>
                <a:latin typeface="Poppins Bold"/>
              </a:rPr>
              <a:t>Rules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5359981" y="4223269"/>
            <a:ext cx="817297" cy="68192"/>
            <a:chOff x="0" y="0"/>
            <a:chExt cx="6929664" cy="57818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929665" cy="578182"/>
            </a:xfrm>
            <a:custGeom>
              <a:avLst/>
              <a:gdLst/>
              <a:ahLst/>
              <a:cxnLst/>
              <a:rect l="l" t="t" r="r" b="b"/>
              <a:pathLst>
                <a:path w="6929665" h="578182">
                  <a:moveTo>
                    <a:pt x="203200" y="0"/>
                  </a:moveTo>
                  <a:lnTo>
                    <a:pt x="6929665" y="0"/>
                  </a:lnTo>
                  <a:lnTo>
                    <a:pt x="6726465" y="578182"/>
                  </a:lnTo>
                  <a:lnTo>
                    <a:pt x="0" y="578182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333F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01600" y="-38100"/>
              <a:ext cx="6726464" cy="6162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5400000">
            <a:off x="15764389" y="3878572"/>
            <a:ext cx="762184" cy="63593"/>
            <a:chOff x="0" y="0"/>
            <a:chExt cx="6929664" cy="57818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929665" cy="578182"/>
            </a:xfrm>
            <a:custGeom>
              <a:avLst/>
              <a:gdLst/>
              <a:ahLst/>
              <a:cxnLst/>
              <a:rect l="l" t="t" r="r" b="b"/>
              <a:pathLst>
                <a:path w="6929665" h="578182">
                  <a:moveTo>
                    <a:pt x="203200" y="0"/>
                  </a:moveTo>
                  <a:lnTo>
                    <a:pt x="6929665" y="0"/>
                  </a:lnTo>
                  <a:lnTo>
                    <a:pt x="6726465" y="578182"/>
                  </a:lnTo>
                  <a:lnTo>
                    <a:pt x="0" y="578182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333F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01600" y="-38100"/>
              <a:ext cx="6726464" cy="6162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 rot="-10800000">
            <a:off x="1422587" y="2581364"/>
            <a:ext cx="817297" cy="68192"/>
            <a:chOff x="0" y="0"/>
            <a:chExt cx="6929664" cy="57818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929665" cy="578182"/>
            </a:xfrm>
            <a:custGeom>
              <a:avLst/>
              <a:gdLst/>
              <a:ahLst/>
              <a:cxnLst/>
              <a:rect l="l" t="t" r="r" b="b"/>
              <a:pathLst>
                <a:path w="6929665" h="578182">
                  <a:moveTo>
                    <a:pt x="203200" y="0"/>
                  </a:moveTo>
                  <a:lnTo>
                    <a:pt x="6929665" y="0"/>
                  </a:lnTo>
                  <a:lnTo>
                    <a:pt x="6726465" y="578182"/>
                  </a:lnTo>
                  <a:lnTo>
                    <a:pt x="0" y="578182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333F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01600" y="-38100"/>
              <a:ext cx="6726464" cy="6162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 rot="-5400000">
            <a:off x="1073292" y="2930660"/>
            <a:ext cx="762184" cy="63593"/>
            <a:chOff x="0" y="0"/>
            <a:chExt cx="6929664" cy="57818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929665" cy="578182"/>
            </a:xfrm>
            <a:custGeom>
              <a:avLst/>
              <a:gdLst/>
              <a:ahLst/>
              <a:cxnLst/>
              <a:rect l="l" t="t" r="r" b="b"/>
              <a:pathLst>
                <a:path w="6929665" h="578182">
                  <a:moveTo>
                    <a:pt x="203200" y="0"/>
                  </a:moveTo>
                  <a:lnTo>
                    <a:pt x="6929665" y="0"/>
                  </a:lnTo>
                  <a:lnTo>
                    <a:pt x="6726465" y="578182"/>
                  </a:lnTo>
                  <a:lnTo>
                    <a:pt x="0" y="578182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333F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01600" y="-38100"/>
              <a:ext cx="6726464" cy="6162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37271" y="2304997"/>
            <a:ext cx="6309137" cy="0"/>
          </a:xfrm>
          <a:prstGeom prst="line">
            <a:avLst/>
          </a:prstGeom>
          <a:ln w="38100" cap="flat">
            <a:solidFill>
              <a:srgbClr val="222D6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755282" y="0"/>
            <a:ext cx="1634556" cy="10292298"/>
          </a:xfrm>
          <a:custGeom>
            <a:avLst/>
            <a:gdLst/>
            <a:ahLst/>
            <a:cxnLst/>
            <a:rect l="l" t="t" r="r" b="b"/>
            <a:pathLst>
              <a:path w="1634556" h="10292298">
                <a:moveTo>
                  <a:pt x="0" y="0"/>
                </a:moveTo>
                <a:lnTo>
                  <a:pt x="1634556" y="0"/>
                </a:lnTo>
                <a:lnTo>
                  <a:pt x="1634556" y="10292298"/>
                </a:lnTo>
                <a:lnTo>
                  <a:pt x="0" y="102922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179" r="-1011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637271" y="658581"/>
            <a:ext cx="13592253" cy="936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D52F55"/>
                </a:solidFill>
                <a:latin typeface="TT Interphases Bold"/>
              </a:rPr>
              <a:t>ARTIFICIAL INTELLIGENCE ACT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37271" y="1795167"/>
            <a:ext cx="11093333" cy="50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41F62"/>
                </a:solidFill>
                <a:latin typeface="Poppins Bold"/>
              </a:rPr>
              <a:t>Standards and </a:t>
            </a:r>
            <a:r>
              <a:rPr lang="en-US" sz="2800">
                <a:solidFill>
                  <a:srgbClr val="D52F55"/>
                </a:solidFill>
                <a:latin typeface="Poppins Bold"/>
              </a:rPr>
              <a:t>Regulatory Sandboxes </a:t>
            </a:r>
            <a:r>
              <a:rPr lang="en-US" sz="2800">
                <a:solidFill>
                  <a:srgbClr val="D52F55"/>
                </a:solidFill>
                <a:latin typeface="Poppins"/>
              </a:rPr>
              <a:t>(art 58)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37271" y="2876497"/>
            <a:ext cx="15496131" cy="5597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0746" lvl="1" indent="-245373" algn="l">
              <a:lnSpc>
                <a:spcPts val="3955"/>
              </a:lnSpc>
              <a:buFont typeface="Arial"/>
              <a:buChar char="•"/>
            </a:pPr>
            <a:r>
              <a:rPr lang="en-US" sz="2273">
                <a:solidFill>
                  <a:srgbClr val="041F62"/>
                </a:solidFill>
                <a:latin typeface="Poppins"/>
              </a:rPr>
              <a:t>According to a World Bank study, </a:t>
            </a:r>
            <a:r>
              <a:rPr lang="en-US" sz="2273">
                <a:solidFill>
                  <a:srgbClr val="041F62"/>
                </a:solidFill>
                <a:latin typeface="Poppins Bold"/>
              </a:rPr>
              <a:t>more than 50 countries</a:t>
            </a:r>
            <a:r>
              <a:rPr lang="en-US" sz="2273">
                <a:solidFill>
                  <a:srgbClr val="041F62"/>
                </a:solidFill>
                <a:latin typeface="Poppins"/>
              </a:rPr>
              <a:t> are currently experimenting with </a:t>
            </a:r>
            <a:r>
              <a:rPr lang="en-US" sz="2273" u="sng">
                <a:solidFill>
                  <a:srgbClr val="041F62"/>
                </a:solidFill>
                <a:latin typeface="Poppins"/>
              </a:rPr>
              <a:t>fintech sandboxes</a:t>
            </a:r>
            <a:r>
              <a:rPr lang="en-US" sz="2273">
                <a:solidFill>
                  <a:srgbClr val="041F62"/>
                </a:solidFill>
                <a:latin typeface="Poppins"/>
              </a:rPr>
              <a:t>. </a:t>
            </a:r>
          </a:p>
          <a:p>
            <a:pPr algn="l">
              <a:lnSpc>
                <a:spcPts val="1739"/>
              </a:lnSpc>
            </a:pPr>
            <a:endParaRPr lang="en-US" sz="2273">
              <a:solidFill>
                <a:srgbClr val="041F62"/>
              </a:solidFill>
              <a:latin typeface="Poppins"/>
            </a:endParaRPr>
          </a:p>
          <a:p>
            <a:pPr marL="490746" lvl="1" indent="-245373" algn="l">
              <a:lnSpc>
                <a:spcPts val="3955"/>
              </a:lnSpc>
              <a:buFont typeface="Arial"/>
              <a:buChar char="•"/>
            </a:pPr>
            <a:r>
              <a:rPr lang="en-US" sz="2273">
                <a:solidFill>
                  <a:srgbClr val="041F62"/>
                </a:solidFill>
                <a:latin typeface="Poppins Bold"/>
              </a:rPr>
              <a:t>Japan, in 2018 a Sandbox Regime</a:t>
            </a:r>
            <a:r>
              <a:rPr lang="en-US" sz="2273">
                <a:solidFill>
                  <a:srgbClr val="041F62"/>
                </a:solidFill>
                <a:latin typeface="Poppins"/>
              </a:rPr>
              <a:t> </a:t>
            </a:r>
          </a:p>
          <a:p>
            <a:pPr marL="981492" lvl="2" indent="-327164" algn="l">
              <a:lnSpc>
                <a:spcPts val="3955"/>
              </a:lnSpc>
              <a:buFont typeface="Arial"/>
              <a:buChar char="⚬"/>
            </a:pPr>
            <a:r>
              <a:rPr lang="en-US" sz="2273">
                <a:solidFill>
                  <a:srgbClr val="041F62"/>
                </a:solidFill>
                <a:latin typeface="Poppins"/>
              </a:rPr>
              <a:t>Open to organisations and companies both in and outside Japan willing to </a:t>
            </a:r>
            <a:r>
              <a:rPr lang="en-US" sz="2273" u="sng">
                <a:solidFill>
                  <a:srgbClr val="041F62"/>
                </a:solidFill>
                <a:latin typeface="Poppins"/>
              </a:rPr>
              <a:t>experiment with new technologies, including blockchain, AI, and the internet of things (IoT)</a:t>
            </a:r>
            <a:r>
              <a:rPr lang="en-US" sz="2273">
                <a:solidFill>
                  <a:srgbClr val="041F62"/>
                </a:solidFill>
                <a:latin typeface="Poppins"/>
              </a:rPr>
              <a:t>, in fields such as financial services healthcare and transportation. </a:t>
            </a:r>
          </a:p>
          <a:p>
            <a:pPr algn="l">
              <a:lnSpc>
                <a:spcPts val="1740"/>
              </a:lnSpc>
            </a:pPr>
            <a:endParaRPr lang="en-US" sz="2273">
              <a:solidFill>
                <a:srgbClr val="041F62"/>
              </a:solidFill>
              <a:latin typeface="Poppins"/>
            </a:endParaRPr>
          </a:p>
          <a:p>
            <a:pPr marL="981492" lvl="2" indent="-327164" algn="l">
              <a:lnSpc>
                <a:spcPts val="3955"/>
              </a:lnSpc>
              <a:buFont typeface="Arial"/>
              <a:buChar char="⚬"/>
            </a:pPr>
            <a:r>
              <a:rPr lang="en-US" sz="2273">
                <a:solidFill>
                  <a:srgbClr val="041F62"/>
                </a:solidFill>
                <a:latin typeface="Poppins Bold"/>
              </a:rPr>
              <a:t>Norway </a:t>
            </a:r>
            <a:r>
              <a:rPr lang="en-US" sz="2273">
                <a:solidFill>
                  <a:srgbClr val="041F62"/>
                </a:solidFill>
                <a:latin typeface="Poppins"/>
              </a:rPr>
              <a:t>established a regulatory sandbox as part of its national AI strategy, to provide guidance on personal data protection for private and public companies. </a:t>
            </a:r>
          </a:p>
          <a:p>
            <a:pPr algn="l">
              <a:lnSpc>
                <a:spcPts val="1739"/>
              </a:lnSpc>
            </a:pPr>
            <a:endParaRPr lang="en-US" sz="2273">
              <a:solidFill>
                <a:srgbClr val="041F62"/>
              </a:solidFill>
              <a:latin typeface="Poppins"/>
            </a:endParaRPr>
          </a:p>
          <a:p>
            <a:pPr marL="981492" lvl="2" indent="-327164" algn="l">
              <a:lnSpc>
                <a:spcPts val="3955"/>
              </a:lnSpc>
              <a:buFont typeface="Arial"/>
              <a:buChar char="⚬"/>
            </a:pPr>
            <a:r>
              <a:rPr lang="en-US" sz="2273">
                <a:solidFill>
                  <a:srgbClr val="041F62"/>
                </a:solidFill>
                <a:latin typeface="Poppins Bold"/>
              </a:rPr>
              <a:t>UK</a:t>
            </a:r>
            <a:r>
              <a:rPr lang="en-US" sz="2273">
                <a:solidFill>
                  <a:srgbClr val="041F62"/>
                </a:solidFill>
                <a:latin typeface="Poppins"/>
              </a:rPr>
              <a:t>, a sandbox has been set up to explore new technologies such as voice biometrics and facial recognition technology, and the related data protection issues.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781517" y="9420667"/>
            <a:ext cx="8713143" cy="542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25"/>
              </a:lnSpc>
            </a:pPr>
            <a:r>
              <a:rPr lang="en-US" sz="1518">
                <a:solidFill>
                  <a:srgbClr val="000000"/>
                </a:solidFill>
                <a:latin typeface="Arimo Bold"/>
              </a:rPr>
              <a:t>European Parliament Briefing, Artificial Intelligence and Regulatory Sandboxes</a:t>
            </a:r>
          </a:p>
          <a:p>
            <a:pPr algn="r">
              <a:lnSpc>
                <a:spcPts val="2125"/>
              </a:lnSpc>
            </a:pPr>
            <a:r>
              <a:rPr lang="en-US" sz="1518" u="sng">
                <a:solidFill>
                  <a:srgbClr val="000000"/>
                </a:solidFill>
                <a:latin typeface="Arimo"/>
                <a:hlinkClick r:id="rId3" tooltip="https://www.europarl.europa.eu/RegData/etudes/BRIE/2022/733544/EPRS_BRI(2022)733544_EN.pdf"/>
              </a:rPr>
              <a:t>https://www.europarl.europa.eu/RegData/etudes/BRIE/2022/733544/EPRS_BRI(2022)733544_EN.pdf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653444" y="-5298"/>
            <a:ext cx="1634556" cy="10292298"/>
          </a:xfrm>
          <a:custGeom>
            <a:avLst/>
            <a:gdLst/>
            <a:ahLst/>
            <a:cxnLst/>
            <a:rect l="l" t="t" r="r" b="b"/>
            <a:pathLst>
              <a:path w="1634556" h="10292298">
                <a:moveTo>
                  <a:pt x="0" y="0"/>
                </a:moveTo>
                <a:lnTo>
                  <a:pt x="1634556" y="0"/>
                </a:lnTo>
                <a:lnTo>
                  <a:pt x="1634556" y="10292298"/>
                </a:lnTo>
                <a:lnTo>
                  <a:pt x="0" y="102922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7179" r="-1011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637271" y="2201148"/>
            <a:ext cx="13256184" cy="509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1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041F62"/>
                </a:solidFill>
                <a:latin typeface="Poppins Bold"/>
              </a:rPr>
              <a:t>Open, </a:t>
            </a:r>
            <a:r>
              <a:rPr lang="en-US" sz="2800">
                <a:solidFill>
                  <a:srgbClr val="D52F55"/>
                </a:solidFill>
                <a:latin typeface="Poppins Bold"/>
              </a:rPr>
              <a:t>collaborative </a:t>
            </a:r>
            <a:r>
              <a:rPr lang="en-US" sz="2800">
                <a:solidFill>
                  <a:srgbClr val="041F62"/>
                </a:solidFill>
                <a:latin typeface="Poppins Bold"/>
              </a:rPr>
              <a:t>discussion on the nexus of AI and Regulations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37271" y="3215845"/>
            <a:ext cx="14622200" cy="1500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1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041F62"/>
                </a:solidFill>
                <a:latin typeface="Poppins"/>
              </a:rPr>
              <a:t>Hear from </a:t>
            </a:r>
            <a:r>
              <a:rPr lang="en-US" sz="2800">
                <a:solidFill>
                  <a:srgbClr val="041F62"/>
                </a:solidFill>
                <a:latin typeface="Poppins Bold"/>
              </a:rPr>
              <a:t>researchers</a:t>
            </a:r>
            <a:r>
              <a:rPr lang="en-US" sz="2800">
                <a:solidFill>
                  <a:srgbClr val="041F62"/>
                </a:solidFill>
                <a:latin typeface="Poppins"/>
              </a:rPr>
              <a:t>, </a:t>
            </a:r>
            <a:r>
              <a:rPr lang="en-US" sz="2800">
                <a:solidFill>
                  <a:srgbClr val="041F62"/>
                </a:solidFill>
                <a:latin typeface="Poppins Bold"/>
              </a:rPr>
              <a:t>legal academics,</a:t>
            </a:r>
            <a:r>
              <a:rPr lang="en-US" sz="2800">
                <a:solidFill>
                  <a:srgbClr val="041F62"/>
                </a:solidFill>
                <a:latin typeface="Poppins"/>
              </a:rPr>
              <a:t> and </a:t>
            </a:r>
            <a:r>
              <a:rPr lang="en-US" sz="2800">
                <a:solidFill>
                  <a:srgbClr val="041F62"/>
                </a:solidFill>
                <a:latin typeface="Poppins Bold"/>
              </a:rPr>
              <a:t>industry representatives,  lawyers </a:t>
            </a:r>
            <a:r>
              <a:rPr lang="en-US" sz="2800">
                <a:solidFill>
                  <a:srgbClr val="041F62"/>
                </a:solidFill>
                <a:latin typeface="Poppins"/>
              </a:rPr>
              <a:t>on the </a:t>
            </a:r>
            <a:r>
              <a:rPr lang="en-US" sz="2800">
                <a:solidFill>
                  <a:srgbClr val="D52F55"/>
                </a:solidFill>
                <a:latin typeface="Poppins Bold"/>
              </a:rPr>
              <a:t>current </a:t>
            </a:r>
            <a:r>
              <a:rPr lang="en-US" sz="2800">
                <a:solidFill>
                  <a:srgbClr val="113A80"/>
                </a:solidFill>
                <a:latin typeface="Poppins"/>
              </a:rPr>
              <a:t>and </a:t>
            </a:r>
            <a:r>
              <a:rPr lang="en-US" sz="2800">
                <a:solidFill>
                  <a:srgbClr val="D52F55"/>
                </a:solidFill>
                <a:latin typeface="Poppins Bold"/>
              </a:rPr>
              <a:t>imminent AI regulatory landscape</a:t>
            </a:r>
            <a:r>
              <a:rPr lang="en-US" sz="2800">
                <a:solidFill>
                  <a:srgbClr val="041F62"/>
                </a:solidFill>
                <a:latin typeface="Poppins"/>
              </a:rPr>
              <a:t> and how it will impact how we design, develop and deploy Neural Networks models.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37271" y="5223415"/>
            <a:ext cx="15428409" cy="2348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41F62"/>
                </a:solidFill>
                <a:latin typeface="Poppins"/>
              </a:rPr>
              <a:t>We will be able to ask and attempt to address pertinent questions when pursuing trustworthy and responsible AI. </a:t>
            </a:r>
          </a:p>
          <a:p>
            <a:pPr algn="l">
              <a:lnSpc>
                <a:spcPts val="2800"/>
              </a:lnSpc>
            </a:pPr>
            <a:endParaRPr lang="en-US" sz="2799">
              <a:solidFill>
                <a:srgbClr val="041F62"/>
              </a:solidFill>
              <a:latin typeface="Poppins"/>
            </a:endParaRPr>
          </a:p>
          <a:p>
            <a:pPr marL="1209039" lvl="2" indent="-403013" algn="l">
              <a:lnSpc>
                <a:spcPts val="3919"/>
              </a:lnSpc>
              <a:buFont typeface="Arial"/>
              <a:buChar char="⚬"/>
            </a:pPr>
            <a:r>
              <a:rPr lang="en-US" sz="2799">
                <a:solidFill>
                  <a:srgbClr val="041F62"/>
                </a:solidFill>
                <a:latin typeface="Poppins"/>
              </a:rPr>
              <a:t>Namely, </a:t>
            </a:r>
            <a:r>
              <a:rPr lang="en-US" sz="2799">
                <a:solidFill>
                  <a:srgbClr val="041F62"/>
                </a:solidFill>
                <a:latin typeface="Poppins Bold"/>
              </a:rPr>
              <a:t>how should we navigate the complex regulatory landscape?</a:t>
            </a:r>
          </a:p>
          <a:p>
            <a:pPr marL="1209039" lvl="2" indent="-403013" algn="l">
              <a:lnSpc>
                <a:spcPts val="3919"/>
              </a:lnSpc>
              <a:buFont typeface="Arial"/>
              <a:buChar char="⚬"/>
            </a:pPr>
            <a:r>
              <a:rPr lang="en-US" sz="2799">
                <a:solidFill>
                  <a:srgbClr val="041F62"/>
                </a:solidFill>
                <a:latin typeface="Poppins"/>
              </a:rPr>
              <a:t>How do we envisage the</a:t>
            </a:r>
            <a:r>
              <a:rPr lang="en-US" sz="2799">
                <a:solidFill>
                  <a:srgbClr val="D52F55"/>
                </a:solidFill>
                <a:latin typeface="Poppins Bold"/>
              </a:rPr>
              <a:t> future of responsible AI governance</a:t>
            </a:r>
            <a:r>
              <a:rPr lang="en-US" sz="2799">
                <a:solidFill>
                  <a:srgbClr val="D52F55"/>
                </a:solidFill>
                <a:latin typeface="Poppins"/>
              </a:rPr>
              <a:t> </a:t>
            </a:r>
            <a:r>
              <a:rPr lang="en-US" sz="2799">
                <a:solidFill>
                  <a:srgbClr val="041F62"/>
                </a:solidFill>
                <a:latin typeface="Poppins"/>
              </a:rPr>
              <a:t>from the onset?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37271" y="278015"/>
            <a:ext cx="9649058" cy="1377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D52F55"/>
                </a:solidFill>
                <a:latin typeface="TT Interphases Bold"/>
              </a:rPr>
              <a:t>OPEN DISCUSSION</a:t>
            </a:r>
          </a:p>
        </p:txBody>
      </p:sp>
      <p:sp>
        <p:nvSpPr>
          <p:cNvPr id="7" name="Freeform 7"/>
          <p:cNvSpPr/>
          <p:nvPr/>
        </p:nvSpPr>
        <p:spPr>
          <a:xfrm>
            <a:off x="16806200" y="286190"/>
            <a:ext cx="1532718" cy="1485020"/>
          </a:xfrm>
          <a:custGeom>
            <a:avLst/>
            <a:gdLst/>
            <a:ahLst/>
            <a:cxnLst/>
            <a:rect l="l" t="t" r="r" b="b"/>
            <a:pathLst>
              <a:path w="1532718" h="1485020">
                <a:moveTo>
                  <a:pt x="0" y="0"/>
                </a:moveTo>
                <a:lnTo>
                  <a:pt x="1532719" y="0"/>
                </a:lnTo>
                <a:lnTo>
                  <a:pt x="1532719" y="1485020"/>
                </a:lnTo>
                <a:lnTo>
                  <a:pt x="0" y="14850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419965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653444" y="-5298"/>
            <a:ext cx="1634556" cy="10292298"/>
          </a:xfrm>
          <a:custGeom>
            <a:avLst/>
            <a:gdLst/>
            <a:ahLst/>
            <a:cxnLst/>
            <a:rect l="l" t="t" r="r" b="b"/>
            <a:pathLst>
              <a:path w="1634556" h="10292298">
                <a:moveTo>
                  <a:pt x="0" y="0"/>
                </a:moveTo>
                <a:lnTo>
                  <a:pt x="1634556" y="0"/>
                </a:lnTo>
                <a:lnTo>
                  <a:pt x="1634556" y="10292298"/>
                </a:lnTo>
                <a:lnTo>
                  <a:pt x="0" y="102922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179" r="-1011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637271" y="278015"/>
            <a:ext cx="9649058" cy="1377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D52F55"/>
                </a:solidFill>
                <a:latin typeface="TT Interphases Bold"/>
              </a:rPr>
              <a:t>OPEN DISCUSSION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7466" y="1989274"/>
            <a:ext cx="15109016" cy="569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67"/>
              </a:lnSpc>
            </a:pPr>
            <a:r>
              <a:rPr lang="en-US" sz="3191">
                <a:solidFill>
                  <a:srgbClr val="041F62"/>
                </a:solidFill>
                <a:latin typeface="Poppins Bold"/>
              </a:rPr>
              <a:t>THEMES: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37271" y="2904195"/>
            <a:ext cx="13958342" cy="941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7075" lvl="1" indent="-288537" algn="l">
              <a:lnSpc>
                <a:spcPts val="3742"/>
              </a:lnSpc>
              <a:buFont typeface="Arial"/>
              <a:buChar char="•"/>
            </a:pPr>
            <a:r>
              <a:rPr lang="en-US" sz="2672">
                <a:solidFill>
                  <a:srgbClr val="041F62"/>
                </a:solidFill>
                <a:latin typeface="Poppins Bold"/>
              </a:rPr>
              <a:t>How to Properly </a:t>
            </a:r>
            <a:r>
              <a:rPr lang="en-US" sz="2672">
                <a:solidFill>
                  <a:srgbClr val="D52F55"/>
                </a:solidFill>
                <a:latin typeface="Poppins Bold"/>
              </a:rPr>
              <a:t>Regulate </a:t>
            </a:r>
            <a:r>
              <a:rPr lang="en-US" sz="2672">
                <a:solidFill>
                  <a:srgbClr val="041F62"/>
                </a:solidFill>
                <a:latin typeface="Poppins Bold"/>
              </a:rPr>
              <a:t>New Technologies? </a:t>
            </a:r>
          </a:p>
          <a:p>
            <a:pPr algn="l">
              <a:lnSpc>
                <a:spcPts val="3742"/>
              </a:lnSpc>
            </a:pPr>
            <a:r>
              <a:rPr lang="en-US" sz="2672">
                <a:solidFill>
                  <a:srgbClr val="041F62"/>
                </a:solidFill>
                <a:latin typeface="Poppins"/>
              </a:rPr>
              <a:t>            Regulatory Challenges in the Contemporary Digital World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37271" y="4273216"/>
            <a:ext cx="15052298" cy="941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7075" lvl="1" indent="-288537" algn="l">
              <a:lnSpc>
                <a:spcPts val="3742"/>
              </a:lnSpc>
              <a:buFont typeface="Arial"/>
              <a:buChar char="•"/>
            </a:pPr>
            <a:r>
              <a:rPr lang="en-US" sz="2672">
                <a:solidFill>
                  <a:srgbClr val="041F62"/>
                </a:solidFill>
                <a:latin typeface="Poppins Bold"/>
              </a:rPr>
              <a:t>Taking </a:t>
            </a:r>
            <a:r>
              <a:rPr lang="en-US" sz="2672">
                <a:solidFill>
                  <a:srgbClr val="D52F55"/>
                </a:solidFill>
                <a:latin typeface="Poppins Bold"/>
              </a:rPr>
              <a:t>Training </a:t>
            </a:r>
            <a:r>
              <a:rPr lang="en-US" sz="2672">
                <a:solidFill>
                  <a:srgbClr val="041F62"/>
                </a:solidFill>
                <a:latin typeface="Poppins Bold"/>
              </a:rPr>
              <a:t>Seriously</a:t>
            </a:r>
          </a:p>
          <a:p>
            <a:pPr algn="l">
              <a:lnSpc>
                <a:spcPts val="3742"/>
              </a:lnSpc>
            </a:pPr>
            <a:r>
              <a:rPr lang="en-US" sz="2672">
                <a:solidFill>
                  <a:srgbClr val="041F62"/>
                </a:solidFill>
                <a:latin typeface="Poppins"/>
              </a:rPr>
              <a:t>            Human Guidance and Management-Based Regulation of Artificial Intelligence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37271" y="5682627"/>
            <a:ext cx="15052298" cy="941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7075" lvl="1" indent="-288537" algn="l">
              <a:lnSpc>
                <a:spcPts val="3742"/>
              </a:lnSpc>
              <a:buFont typeface="Arial"/>
              <a:buChar char="•"/>
            </a:pPr>
            <a:r>
              <a:rPr lang="en-US" sz="2672">
                <a:solidFill>
                  <a:srgbClr val="041F62"/>
                </a:solidFill>
                <a:latin typeface="Poppins Bold"/>
              </a:rPr>
              <a:t>When Critical Issues and Privacy Impact require </a:t>
            </a:r>
            <a:r>
              <a:rPr lang="en-US" sz="2672">
                <a:solidFill>
                  <a:srgbClr val="D52F55"/>
                </a:solidFill>
                <a:latin typeface="Poppins Bold"/>
              </a:rPr>
              <a:t>Human </a:t>
            </a:r>
            <a:r>
              <a:rPr lang="en-US" sz="2672">
                <a:solidFill>
                  <a:srgbClr val="041F62"/>
                </a:solidFill>
                <a:latin typeface="Poppins Bold"/>
              </a:rPr>
              <a:t>and </a:t>
            </a:r>
            <a:r>
              <a:rPr lang="en-US" sz="2672">
                <a:solidFill>
                  <a:srgbClr val="D52F55"/>
                </a:solidFill>
                <a:latin typeface="Poppins Bold"/>
              </a:rPr>
              <a:t>Ethical Oversight</a:t>
            </a:r>
          </a:p>
          <a:p>
            <a:pPr algn="l">
              <a:lnSpc>
                <a:spcPts val="3742"/>
              </a:lnSpc>
            </a:pPr>
            <a:r>
              <a:rPr lang="en-US" sz="2672">
                <a:solidFill>
                  <a:srgbClr val="041F62"/>
                </a:solidFill>
                <a:latin typeface="Poppins"/>
              </a:rPr>
              <a:t>            AI Act and Large Language Models (LLMs): risk assessments and oversight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37271" y="7092038"/>
            <a:ext cx="15052298" cy="941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7075" lvl="1" indent="-288537" algn="l">
              <a:lnSpc>
                <a:spcPts val="3742"/>
              </a:lnSpc>
              <a:buFont typeface="Arial"/>
              <a:buChar char="•"/>
            </a:pPr>
            <a:r>
              <a:rPr lang="en-US" sz="2672">
                <a:solidFill>
                  <a:srgbClr val="041F62"/>
                </a:solidFill>
                <a:latin typeface="Poppins Bold"/>
              </a:rPr>
              <a:t>Generative AI and its Impacts on </a:t>
            </a:r>
            <a:r>
              <a:rPr lang="en-US" sz="2672">
                <a:solidFill>
                  <a:srgbClr val="D52F55"/>
                </a:solidFill>
                <a:latin typeface="Poppins Bold"/>
              </a:rPr>
              <a:t>Fundamental Rights:</a:t>
            </a:r>
            <a:r>
              <a:rPr lang="en-US" sz="2672">
                <a:solidFill>
                  <a:srgbClr val="041F62"/>
                </a:solidFill>
                <a:latin typeface="Poppins Bold"/>
              </a:rPr>
              <a:t> </a:t>
            </a:r>
            <a:r>
              <a:rPr lang="en-US" sz="2672">
                <a:solidFill>
                  <a:srgbClr val="D52F55"/>
                </a:solidFill>
                <a:latin typeface="Poppins Bold"/>
              </a:rPr>
              <a:t>Explainability</a:t>
            </a:r>
          </a:p>
          <a:p>
            <a:pPr algn="l">
              <a:lnSpc>
                <a:spcPts val="3742"/>
              </a:lnSpc>
            </a:pPr>
            <a:r>
              <a:rPr lang="en-US" sz="2672">
                <a:solidFill>
                  <a:srgbClr val="041F62"/>
                </a:solidFill>
                <a:latin typeface="Poppins Bold"/>
              </a:rPr>
              <a:t>               </a:t>
            </a:r>
            <a:r>
              <a:rPr lang="en-US" sz="2672">
                <a:solidFill>
                  <a:srgbClr val="041F62"/>
                </a:solidFill>
                <a:latin typeface="Poppins"/>
              </a:rPr>
              <a:t>The “Right to Explanation”, how do we safeguard fundametal rights?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37271" y="8484060"/>
            <a:ext cx="15052298" cy="941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7075" lvl="1" indent="-288537" algn="l">
              <a:lnSpc>
                <a:spcPts val="3742"/>
              </a:lnSpc>
              <a:buFont typeface="Arial"/>
              <a:buChar char="•"/>
            </a:pPr>
            <a:r>
              <a:rPr lang="en-US" sz="2672">
                <a:solidFill>
                  <a:srgbClr val="D52F55"/>
                </a:solidFill>
                <a:latin typeface="Poppins Bold"/>
              </a:rPr>
              <a:t>Civil Liability</a:t>
            </a:r>
            <a:r>
              <a:rPr lang="en-US" sz="2672">
                <a:solidFill>
                  <a:srgbClr val="041F62"/>
                </a:solidFill>
                <a:latin typeface="Poppins Bold"/>
              </a:rPr>
              <a:t> and AI Systems in Medicine</a:t>
            </a:r>
          </a:p>
          <a:p>
            <a:pPr algn="l">
              <a:lnSpc>
                <a:spcPts val="3742"/>
              </a:lnSpc>
            </a:pPr>
            <a:r>
              <a:rPr lang="en-US" sz="2672">
                <a:solidFill>
                  <a:srgbClr val="041F62"/>
                </a:solidFill>
                <a:latin typeface="Poppins Bold"/>
              </a:rPr>
              <a:t>               </a:t>
            </a:r>
            <a:r>
              <a:rPr lang="en-US" sz="2672">
                <a:solidFill>
                  <a:srgbClr val="041F62"/>
                </a:solidFill>
                <a:latin typeface="Poppins"/>
              </a:rPr>
              <a:t>Allocation of Liability across the AI value chain: from developers to end-users</a:t>
            </a:r>
          </a:p>
        </p:txBody>
      </p:sp>
      <p:sp>
        <p:nvSpPr>
          <p:cNvPr id="10" name="Freeform 10"/>
          <p:cNvSpPr/>
          <p:nvPr/>
        </p:nvSpPr>
        <p:spPr>
          <a:xfrm>
            <a:off x="16806200" y="286190"/>
            <a:ext cx="1532718" cy="1485020"/>
          </a:xfrm>
          <a:custGeom>
            <a:avLst/>
            <a:gdLst/>
            <a:ahLst/>
            <a:cxnLst/>
            <a:rect l="l" t="t" r="r" b="b"/>
            <a:pathLst>
              <a:path w="1532718" h="1485020">
                <a:moveTo>
                  <a:pt x="0" y="0"/>
                </a:moveTo>
                <a:lnTo>
                  <a:pt x="1532719" y="0"/>
                </a:lnTo>
                <a:lnTo>
                  <a:pt x="1532719" y="1485020"/>
                </a:lnTo>
                <a:lnTo>
                  <a:pt x="0" y="14850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419965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57870">
            <a:off x="-484972" y="-922331"/>
            <a:ext cx="19257944" cy="12131662"/>
          </a:xfrm>
          <a:custGeom>
            <a:avLst/>
            <a:gdLst/>
            <a:ahLst/>
            <a:cxnLst/>
            <a:rect l="l" t="t" r="r" b="b"/>
            <a:pathLst>
              <a:path w="19257944" h="12131662">
                <a:moveTo>
                  <a:pt x="0" y="1900351"/>
                </a:moveTo>
                <a:lnTo>
                  <a:pt x="18188997" y="0"/>
                </a:lnTo>
                <a:lnTo>
                  <a:pt x="19257944" y="10231311"/>
                </a:lnTo>
                <a:lnTo>
                  <a:pt x="1068947" y="12131662"/>
                </a:lnTo>
                <a:lnTo>
                  <a:pt x="0" y="1900351"/>
                </a:lnTo>
                <a:close/>
              </a:path>
            </a:pathLst>
          </a:custGeom>
          <a:blipFill>
            <a:blip r:embed="rId2"/>
            <a:stretch>
              <a:fillRect t="-5513" r="-1078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5011554" y="-1089129"/>
            <a:ext cx="13698072" cy="11861913"/>
            <a:chOff x="0" y="0"/>
            <a:chExt cx="4282440" cy="3708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3"/>
              <a:stretch>
                <a:fillRect l="-9311" r="-931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650511" y="2279840"/>
            <a:ext cx="10408125" cy="2363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174"/>
              </a:lnSpc>
            </a:pPr>
            <a:r>
              <a:rPr lang="en-US" sz="8654">
                <a:solidFill>
                  <a:srgbClr val="222D6F"/>
                </a:solidFill>
                <a:latin typeface="Anton"/>
              </a:rPr>
              <a:t>INNS SECTION MEETING </a:t>
            </a:r>
          </a:p>
          <a:p>
            <a:pPr algn="r">
              <a:lnSpc>
                <a:spcPts val="9174"/>
              </a:lnSpc>
            </a:pPr>
            <a:r>
              <a:rPr lang="en-US" sz="8654">
                <a:solidFill>
                  <a:srgbClr val="222D6F"/>
                </a:solidFill>
                <a:latin typeface="Anton"/>
              </a:rPr>
              <a:t>AI &amp; REGULATION 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4753183" y="4270605"/>
            <a:ext cx="7480354" cy="6141717"/>
            <a:chOff x="0" y="0"/>
            <a:chExt cx="842174" cy="69146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42174" cy="691464"/>
            </a:xfrm>
            <a:custGeom>
              <a:avLst/>
              <a:gdLst/>
              <a:ahLst/>
              <a:cxnLst/>
              <a:rect l="l" t="t" r="r" b="b"/>
              <a:pathLst>
                <a:path w="842174" h="691464">
                  <a:moveTo>
                    <a:pt x="421087" y="0"/>
                  </a:moveTo>
                  <a:lnTo>
                    <a:pt x="842174" y="691464"/>
                  </a:lnTo>
                  <a:lnTo>
                    <a:pt x="0" y="691464"/>
                  </a:lnTo>
                  <a:lnTo>
                    <a:pt x="421087" y="0"/>
                  </a:lnTo>
                  <a:close/>
                </a:path>
              </a:pathLst>
            </a:custGeom>
            <a:solidFill>
              <a:srgbClr val="041F6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31590" y="282937"/>
              <a:ext cx="578994" cy="3591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833484" y="8215404"/>
            <a:ext cx="3021089" cy="2557380"/>
            <a:chOff x="0" y="0"/>
            <a:chExt cx="840156" cy="7112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40156" cy="711200"/>
            </a:xfrm>
            <a:custGeom>
              <a:avLst/>
              <a:gdLst/>
              <a:ahLst/>
              <a:cxnLst/>
              <a:rect l="l" t="t" r="r" b="b"/>
              <a:pathLst>
                <a:path w="840156" h="711200">
                  <a:moveTo>
                    <a:pt x="420078" y="0"/>
                  </a:moveTo>
                  <a:lnTo>
                    <a:pt x="840156" y="711200"/>
                  </a:lnTo>
                  <a:lnTo>
                    <a:pt x="0" y="711200"/>
                  </a:lnTo>
                  <a:lnTo>
                    <a:pt x="420078" y="0"/>
                  </a:lnTo>
                  <a:close/>
                </a:path>
              </a:pathLst>
            </a:custGeom>
            <a:solidFill>
              <a:srgbClr val="1B509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31274" y="292100"/>
              <a:ext cx="577607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-10800000">
            <a:off x="10876159" y="8215404"/>
            <a:ext cx="485604" cy="395470"/>
            <a:chOff x="0" y="0"/>
            <a:chExt cx="812800" cy="66193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661935"/>
            </a:xfrm>
            <a:custGeom>
              <a:avLst/>
              <a:gdLst/>
              <a:ahLst/>
              <a:cxnLst/>
              <a:rect l="l" t="t" r="r" b="b"/>
              <a:pathLst>
                <a:path w="812800" h="661935">
                  <a:moveTo>
                    <a:pt x="406400" y="0"/>
                  </a:moveTo>
                  <a:lnTo>
                    <a:pt x="812800" y="661935"/>
                  </a:lnTo>
                  <a:lnTo>
                    <a:pt x="0" y="66193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13A8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27000" y="269227"/>
              <a:ext cx="558800" cy="3454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-7289684">
            <a:off x="4238133" y="2090536"/>
            <a:ext cx="5777895" cy="117726"/>
            <a:chOff x="0" y="0"/>
            <a:chExt cx="10385475" cy="21160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385475" cy="211607"/>
            </a:xfrm>
            <a:custGeom>
              <a:avLst/>
              <a:gdLst/>
              <a:ahLst/>
              <a:cxnLst/>
              <a:rect l="l" t="t" r="r" b="b"/>
              <a:pathLst>
                <a:path w="10385475" h="211607">
                  <a:moveTo>
                    <a:pt x="203200" y="0"/>
                  </a:moveTo>
                  <a:lnTo>
                    <a:pt x="10385475" y="0"/>
                  </a:lnTo>
                  <a:lnTo>
                    <a:pt x="10182275" y="211607"/>
                  </a:lnTo>
                  <a:lnTo>
                    <a:pt x="0" y="21160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41F6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01600" y="-38100"/>
              <a:ext cx="10182275" cy="2497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-242570" y="8055609"/>
            <a:ext cx="9386570" cy="1438485"/>
          </a:xfrm>
          <a:custGeom>
            <a:avLst/>
            <a:gdLst/>
            <a:ahLst/>
            <a:cxnLst/>
            <a:rect l="l" t="t" r="r" b="b"/>
            <a:pathLst>
              <a:path w="9386570" h="1438485">
                <a:moveTo>
                  <a:pt x="0" y="0"/>
                </a:moveTo>
                <a:lnTo>
                  <a:pt x="9386570" y="0"/>
                </a:lnTo>
                <a:lnTo>
                  <a:pt x="9386570" y="1438485"/>
                </a:lnTo>
                <a:lnTo>
                  <a:pt x="0" y="14384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7928211" y="573049"/>
            <a:ext cx="8301660" cy="1012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21"/>
              </a:lnSpc>
            </a:pPr>
            <a:r>
              <a:rPr lang="en-US" sz="2872" spc="430">
                <a:solidFill>
                  <a:srgbClr val="041F62"/>
                </a:solidFill>
                <a:latin typeface="Poppins Bold"/>
              </a:rPr>
              <a:t>INTERNATIONAL NEURAL</a:t>
            </a:r>
          </a:p>
          <a:p>
            <a:pPr algn="r">
              <a:lnSpc>
                <a:spcPts val="4021"/>
              </a:lnSpc>
            </a:pPr>
            <a:r>
              <a:rPr lang="en-US" sz="2872" spc="430">
                <a:solidFill>
                  <a:srgbClr val="041F62"/>
                </a:solidFill>
                <a:latin typeface="Poppins Bold"/>
              </a:rPr>
              <a:t>NETWORK SOCIETY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650511" y="4942573"/>
            <a:ext cx="10104230" cy="567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25"/>
              </a:lnSpc>
            </a:pPr>
            <a:r>
              <a:rPr lang="en-US" sz="3160">
                <a:solidFill>
                  <a:srgbClr val="D52F55"/>
                </a:solidFill>
                <a:latin typeface="Poppins Bold"/>
              </a:rPr>
              <a:t>THANK YOU FOR JOINING US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5259683" y="6706455"/>
            <a:ext cx="2590941" cy="4962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D52F55"/>
                </a:solidFill>
                <a:latin typeface="TT Interphases Bold"/>
              </a:rPr>
              <a:t>ORGANISERS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307459" y="7235546"/>
            <a:ext cx="4447282" cy="2388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207"/>
              </a:lnSpc>
            </a:pPr>
            <a:r>
              <a:rPr lang="en-US" sz="2096">
                <a:solidFill>
                  <a:srgbClr val="000000"/>
                </a:solidFill>
                <a:latin typeface="TT Interphases Bold"/>
              </a:rPr>
              <a:t>AMANDA HORZYK</a:t>
            </a:r>
          </a:p>
          <a:p>
            <a:pPr algn="r">
              <a:lnSpc>
                <a:spcPts val="3207"/>
              </a:lnSpc>
            </a:pPr>
            <a:r>
              <a:rPr lang="en-US" sz="2096">
                <a:solidFill>
                  <a:srgbClr val="000000"/>
                </a:solidFill>
                <a:latin typeface="TT Interphases"/>
              </a:rPr>
              <a:t>University of Edinburgh</a:t>
            </a:r>
          </a:p>
          <a:p>
            <a:pPr algn="r">
              <a:lnSpc>
                <a:spcPts val="3207"/>
              </a:lnSpc>
            </a:pPr>
            <a:r>
              <a:rPr lang="en-US" sz="2096">
                <a:solidFill>
                  <a:srgbClr val="000000"/>
                </a:solidFill>
                <a:latin typeface="TT Interphases Bold"/>
              </a:rPr>
              <a:t>ASIM ROY</a:t>
            </a:r>
          </a:p>
          <a:p>
            <a:pPr algn="r">
              <a:lnSpc>
                <a:spcPts val="3207"/>
              </a:lnSpc>
            </a:pPr>
            <a:r>
              <a:rPr lang="en-US" sz="2096">
                <a:solidFill>
                  <a:srgbClr val="000000"/>
                </a:solidFill>
                <a:latin typeface="TT Interphases"/>
              </a:rPr>
              <a:t>Arizona State University</a:t>
            </a:r>
          </a:p>
          <a:p>
            <a:pPr algn="r">
              <a:lnSpc>
                <a:spcPts val="3207"/>
              </a:lnSpc>
            </a:pPr>
            <a:r>
              <a:rPr lang="en-US" sz="2096">
                <a:solidFill>
                  <a:srgbClr val="000000"/>
                </a:solidFill>
                <a:latin typeface="TT Interphases Bold"/>
              </a:rPr>
              <a:t>NICOLA FABIANO</a:t>
            </a:r>
          </a:p>
          <a:p>
            <a:pPr algn="r">
              <a:lnSpc>
                <a:spcPts val="3207"/>
              </a:lnSpc>
            </a:pPr>
            <a:r>
              <a:rPr lang="en-US" sz="2096">
                <a:solidFill>
                  <a:srgbClr val="000000"/>
                </a:solidFill>
                <a:latin typeface="TT Interphases"/>
              </a:rPr>
              <a:t>Fabiano Law Firm - Ostrava University</a:t>
            </a:r>
          </a:p>
        </p:txBody>
      </p:sp>
      <p:sp>
        <p:nvSpPr>
          <p:cNvPr id="23" name="Freeform 23"/>
          <p:cNvSpPr/>
          <p:nvPr/>
        </p:nvSpPr>
        <p:spPr>
          <a:xfrm>
            <a:off x="16555154" y="536467"/>
            <a:ext cx="1199586" cy="1162256"/>
          </a:xfrm>
          <a:custGeom>
            <a:avLst/>
            <a:gdLst/>
            <a:ahLst/>
            <a:cxnLst/>
            <a:rect l="l" t="t" r="r" b="b"/>
            <a:pathLst>
              <a:path w="1199586" h="1162256">
                <a:moveTo>
                  <a:pt x="0" y="0"/>
                </a:moveTo>
                <a:lnTo>
                  <a:pt x="1199587" y="0"/>
                </a:lnTo>
                <a:lnTo>
                  <a:pt x="1199587" y="1162256"/>
                </a:lnTo>
                <a:lnTo>
                  <a:pt x="0" y="11622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41996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8493360" y="8055609"/>
            <a:ext cx="1573061" cy="1365855"/>
          </a:xfrm>
          <a:custGeom>
            <a:avLst/>
            <a:gdLst/>
            <a:ahLst/>
            <a:cxnLst/>
            <a:rect l="l" t="t" r="r" b="b"/>
            <a:pathLst>
              <a:path w="1573061" h="1365855">
                <a:moveTo>
                  <a:pt x="0" y="0"/>
                </a:moveTo>
                <a:lnTo>
                  <a:pt x="1573061" y="0"/>
                </a:lnTo>
                <a:lnTo>
                  <a:pt x="1573061" y="1365855"/>
                </a:lnTo>
                <a:lnTo>
                  <a:pt x="0" y="136585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6367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653444" y="-5298"/>
            <a:ext cx="1634556" cy="10292298"/>
          </a:xfrm>
          <a:custGeom>
            <a:avLst/>
            <a:gdLst/>
            <a:ahLst/>
            <a:cxnLst/>
            <a:rect l="l" t="t" r="r" b="b"/>
            <a:pathLst>
              <a:path w="1634556" h="10292298">
                <a:moveTo>
                  <a:pt x="0" y="0"/>
                </a:moveTo>
                <a:lnTo>
                  <a:pt x="1634556" y="0"/>
                </a:lnTo>
                <a:lnTo>
                  <a:pt x="1634556" y="10292298"/>
                </a:lnTo>
                <a:lnTo>
                  <a:pt x="0" y="102922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179" r="-1011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637271" y="278015"/>
            <a:ext cx="9649058" cy="1377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D52F55"/>
                </a:solidFill>
                <a:latin typeface="TT Interphases Bold"/>
              </a:rPr>
              <a:t>OPEN DISCUSSION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7466" y="1989274"/>
            <a:ext cx="15109016" cy="569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67"/>
              </a:lnSpc>
            </a:pPr>
            <a:r>
              <a:rPr lang="en-US" sz="3191">
                <a:solidFill>
                  <a:srgbClr val="041F62"/>
                </a:solidFill>
                <a:latin typeface="Poppins Bold"/>
              </a:rPr>
              <a:t>THEMES: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37271" y="2904195"/>
            <a:ext cx="13958342" cy="941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7075" lvl="1" indent="-288537" algn="l">
              <a:lnSpc>
                <a:spcPts val="3742"/>
              </a:lnSpc>
              <a:buFont typeface="Arial"/>
              <a:buChar char="•"/>
            </a:pPr>
            <a:r>
              <a:rPr lang="en-US" sz="2672">
                <a:solidFill>
                  <a:srgbClr val="041F62"/>
                </a:solidFill>
                <a:latin typeface="Poppins Bold"/>
              </a:rPr>
              <a:t>How to Properly </a:t>
            </a:r>
            <a:r>
              <a:rPr lang="en-US" sz="2672">
                <a:solidFill>
                  <a:srgbClr val="D52F55"/>
                </a:solidFill>
                <a:latin typeface="Poppins Bold"/>
              </a:rPr>
              <a:t>Regulate </a:t>
            </a:r>
            <a:r>
              <a:rPr lang="en-US" sz="2672">
                <a:solidFill>
                  <a:srgbClr val="041F62"/>
                </a:solidFill>
                <a:latin typeface="Poppins Bold"/>
              </a:rPr>
              <a:t>New Technologies? </a:t>
            </a:r>
          </a:p>
          <a:p>
            <a:pPr algn="l">
              <a:lnSpc>
                <a:spcPts val="3742"/>
              </a:lnSpc>
            </a:pPr>
            <a:r>
              <a:rPr lang="en-US" sz="2672">
                <a:solidFill>
                  <a:srgbClr val="041F62"/>
                </a:solidFill>
                <a:latin typeface="Poppins"/>
              </a:rPr>
              <a:t>            Regulatory Challenges in the Contemporary Digital World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37271" y="4273216"/>
            <a:ext cx="15052298" cy="941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7075" lvl="1" indent="-288537" algn="l">
              <a:lnSpc>
                <a:spcPts val="3742"/>
              </a:lnSpc>
              <a:buFont typeface="Arial"/>
              <a:buChar char="•"/>
            </a:pPr>
            <a:r>
              <a:rPr lang="en-US" sz="2672">
                <a:solidFill>
                  <a:srgbClr val="041F62"/>
                </a:solidFill>
                <a:latin typeface="Poppins Bold"/>
              </a:rPr>
              <a:t>Taking </a:t>
            </a:r>
            <a:r>
              <a:rPr lang="en-US" sz="2672">
                <a:solidFill>
                  <a:srgbClr val="D52F55"/>
                </a:solidFill>
                <a:latin typeface="Poppins Bold"/>
              </a:rPr>
              <a:t>Training </a:t>
            </a:r>
            <a:r>
              <a:rPr lang="en-US" sz="2672">
                <a:solidFill>
                  <a:srgbClr val="041F62"/>
                </a:solidFill>
                <a:latin typeface="Poppins Bold"/>
              </a:rPr>
              <a:t>Seriously</a:t>
            </a:r>
          </a:p>
          <a:p>
            <a:pPr algn="l">
              <a:lnSpc>
                <a:spcPts val="3742"/>
              </a:lnSpc>
            </a:pPr>
            <a:r>
              <a:rPr lang="en-US" sz="2672">
                <a:solidFill>
                  <a:srgbClr val="041F62"/>
                </a:solidFill>
                <a:latin typeface="Poppins"/>
              </a:rPr>
              <a:t>            Human Guidance and Management-Based Regulation of Artificial Intelligence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37271" y="5682627"/>
            <a:ext cx="15052298" cy="941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7075" lvl="1" indent="-288537" algn="l">
              <a:lnSpc>
                <a:spcPts val="3742"/>
              </a:lnSpc>
              <a:buFont typeface="Arial"/>
              <a:buChar char="•"/>
            </a:pPr>
            <a:r>
              <a:rPr lang="en-US" sz="2672">
                <a:solidFill>
                  <a:srgbClr val="041F62"/>
                </a:solidFill>
                <a:latin typeface="Poppins Bold"/>
              </a:rPr>
              <a:t>When Critical Issues and Privacy Impact require </a:t>
            </a:r>
            <a:r>
              <a:rPr lang="en-US" sz="2672">
                <a:solidFill>
                  <a:srgbClr val="D52F55"/>
                </a:solidFill>
                <a:latin typeface="Poppins Bold"/>
              </a:rPr>
              <a:t>Human </a:t>
            </a:r>
            <a:r>
              <a:rPr lang="en-US" sz="2672">
                <a:solidFill>
                  <a:srgbClr val="041F62"/>
                </a:solidFill>
                <a:latin typeface="Poppins Bold"/>
              </a:rPr>
              <a:t>and </a:t>
            </a:r>
            <a:r>
              <a:rPr lang="en-US" sz="2672">
                <a:solidFill>
                  <a:srgbClr val="D52F55"/>
                </a:solidFill>
                <a:latin typeface="Poppins Bold"/>
              </a:rPr>
              <a:t>Ethical Oversight</a:t>
            </a:r>
          </a:p>
          <a:p>
            <a:pPr algn="l">
              <a:lnSpc>
                <a:spcPts val="3742"/>
              </a:lnSpc>
            </a:pPr>
            <a:r>
              <a:rPr lang="en-US" sz="2672">
                <a:solidFill>
                  <a:srgbClr val="041F62"/>
                </a:solidFill>
                <a:latin typeface="Poppins"/>
              </a:rPr>
              <a:t>            AI Act and Large Language Models (LLMs): risk assessments and oversight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37271" y="7092038"/>
            <a:ext cx="15052298" cy="941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7075" lvl="1" indent="-288537" algn="l">
              <a:lnSpc>
                <a:spcPts val="3742"/>
              </a:lnSpc>
              <a:buFont typeface="Arial"/>
              <a:buChar char="•"/>
            </a:pPr>
            <a:r>
              <a:rPr lang="en-US" sz="2672">
                <a:solidFill>
                  <a:srgbClr val="041F62"/>
                </a:solidFill>
                <a:latin typeface="Poppins Bold"/>
              </a:rPr>
              <a:t>Generative AI and its Impacts on </a:t>
            </a:r>
            <a:r>
              <a:rPr lang="en-US" sz="2672">
                <a:solidFill>
                  <a:srgbClr val="D52F55"/>
                </a:solidFill>
                <a:latin typeface="Poppins Bold"/>
              </a:rPr>
              <a:t>Fundamental Rights:</a:t>
            </a:r>
            <a:r>
              <a:rPr lang="en-US" sz="2672">
                <a:solidFill>
                  <a:srgbClr val="041F62"/>
                </a:solidFill>
                <a:latin typeface="Poppins Bold"/>
              </a:rPr>
              <a:t> </a:t>
            </a:r>
            <a:r>
              <a:rPr lang="en-US" sz="2672">
                <a:solidFill>
                  <a:srgbClr val="D52F55"/>
                </a:solidFill>
                <a:latin typeface="Poppins Bold"/>
              </a:rPr>
              <a:t>Explainability</a:t>
            </a:r>
          </a:p>
          <a:p>
            <a:pPr algn="l">
              <a:lnSpc>
                <a:spcPts val="3742"/>
              </a:lnSpc>
            </a:pPr>
            <a:r>
              <a:rPr lang="en-US" sz="2672">
                <a:solidFill>
                  <a:srgbClr val="041F62"/>
                </a:solidFill>
                <a:latin typeface="Poppins Bold"/>
              </a:rPr>
              <a:t>               </a:t>
            </a:r>
            <a:r>
              <a:rPr lang="en-US" sz="2672">
                <a:solidFill>
                  <a:srgbClr val="041F62"/>
                </a:solidFill>
                <a:latin typeface="Poppins"/>
              </a:rPr>
              <a:t>The “Right to Explanation”, how do we safeguard fundametal rights?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37271" y="8484060"/>
            <a:ext cx="15052298" cy="941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7075" lvl="1" indent="-288537" algn="l">
              <a:lnSpc>
                <a:spcPts val="3742"/>
              </a:lnSpc>
              <a:buFont typeface="Arial"/>
              <a:buChar char="•"/>
            </a:pPr>
            <a:r>
              <a:rPr lang="en-US" sz="2672">
                <a:solidFill>
                  <a:srgbClr val="D52F55"/>
                </a:solidFill>
                <a:latin typeface="Poppins Bold"/>
              </a:rPr>
              <a:t>Civil Liability</a:t>
            </a:r>
            <a:r>
              <a:rPr lang="en-US" sz="2672">
                <a:solidFill>
                  <a:srgbClr val="041F62"/>
                </a:solidFill>
                <a:latin typeface="Poppins Bold"/>
              </a:rPr>
              <a:t> and AI Systems in Medicine</a:t>
            </a:r>
          </a:p>
          <a:p>
            <a:pPr algn="l">
              <a:lnSpc>
                <a:spcPts val="3742"/>
              </a:lnSpc>
            </a:pPr>
            <a:r>
              <a:rPr lang="en-US" sz="2672">
                <a:solidFill>
                  <a:srgbClr val="041F62"/>
                </a:solidFill>
                <a:latin typeface="Poppins Bold"/>
              </a:rPr>
              <a:t>               </a:t>
            </a:r>
            <a:r>
              <a:rPr lang="en-US" sz="2672">
                <a:solidFill>
                  <a:srgbClr val="041F62"/>
                </a:solidFill>
                <a:latin typeface="Poppins"/>
              </a:rPr>
              <a:t>Allocation of Liability across the AI value chain: from developers to end-users</a:t>
            </a:r>
          </a:p>
        </p:txBody>
      </p:sp>
      <p:sp>
        <p:nvSpPr>
          <p:cNvPr id="10" name="Freeform 10"/>
          <p:cNvSpPr/>
          <p:nvPr/>
        </p:nvSpPr>
        <p:spPr>
          <a:xfrm>
            <a:off x="16806200" y="286190"/>
            <a:ext cx="1532718" cy="1485020"/>
          </a:xfrm>
          <a:custGeom>
            <a:avLst/>
            <a:gdLst/>
            <a:ahLst/>
            <a:cxnLst/>
            <a:rect l="l" t="t" r="r" b="b"/>
            <a:pathLst>
              <a:path w="1532718" h="1485020">
                <a:moveTo>
                  <a:pt x="0" y="0"/>
                </a:moveTo>
                <a:lnTo>
                  <a:pt x="1532719" y="0"/>
                </a:lnTo>
                <a:lnTo>
                  <a:pt x="1532719" y="1485020"/>
                </a:lnTo>
                <a:lnTo>
                  <a:pt x="0" y="14850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419965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37271" y="4242690"/>
            <a:ext cx="6309137" cy="0"/>
          </a:xfrm>
          <a:prstGeom prst="line">
            <a:avLst/>
          </a:prstGeom>
          <a:ln w="38100" cap="flat">
            <a:solidFill>
              <a:srgbClr val="222D6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755282" y="0"/>
            <a:ext cx="1634556" cy="10292298"/>
          </a:xfrm>
          <a:custGeom>
            <a:avLst/>
            <a:gdLst/>
            <a:ahLst/>
            <a:cxnLst/>
            <a:rect l="l" t="t" r="r" b="b"/>
            <a:pathLst>
              <a:path w="1634556" h="10292298">
                <a:moveTo>
                  <a:pt x="0" y="0"/>
                </a:moveTo>
                <a:lnTo>
                  <a:pt x="1634556" y="0"/>
                </a:lnTo>
                <a:lnTo>
                  <a:pt x="1634556" y="10292298"/>
                </a:lnTo>
                <a:lnTo>
                  <a:pt x="0" y="102922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7179" r="-1011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3006113" y="2780549"/>
            <a:ext cx="4812422" cy="6870627"/>
          </a:xfrm>
          <a:custGeom>
            <a:avLst/>
            <a:gdLst/>
            <a:ahLst/>
            <a:cxnLst/>
            <a:rect l="l" t="t" r="r" b="b"/>
            <a:pathLst>
              <a:path w="4812422" h="6870627">
                <a:moveTo>
                  <a:pt x="0" y="0"/>
                </a:moveTo>
                <a:lnTo>
                  <a:pt x="4812422" y="0"/>
                </a:lnTo>
                <a:lnTo>
                  <a:pt x="4812422" y="6870627"/>
                </a:lnTo>
                <a:lnTo>
                  <a:pt x="0" y="68706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637271" y="658581"/>
            <a:ext cx="13592253" cy="936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D52F55"/>
                </a:solidFill>
                <a:latin typeface="TT Interphases Bold"/>
              </a:rPr>
              <a:t>ARTIFICIAL INTELLIGENCE ACT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6165897" y="9613379"/>
            <a:ext cx="1704863" cy="142247"/>
            <a:chOff x="0" y="0"/>
            <a:chExt cx="6929664" cy="57818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929665" cy="578182"/>
            </a:xfrm>
            <a:custGeom>
              <a:avLst/>
              <a:gdLst/>
              <a:ahLst/>
              <a:cxnLst/>
              <a:rect l="l" t="t" r="r" b="b"/>
              <a:pathLst>
                <a:path w="6929665" h="578182">
                  <a:moveTo>
                    <a:pt x="203200" y="0"/>
                  </a:moveTo>
                  <a:lnTo>
                    <a:pt x="6929665" y="0"/>
                  </a:lnTo>
                  <a:lnTo>
                    <a:pt x="6726465" y="578182"/>
                  </a:lnTo>
                  <a:lnTo>
                    <a:pt x="0" y="578182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333F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01600" y="-38100"/>
              <a:ext cx="6726464" cy="6162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5400000">
            <a:off x="17009484" y="8894349"/>
            <a:ext cx="1589898" cy="132654"/>
            <a:chOff x="0" y="0"/>
            <a:chExt cx="6929664" cy="57818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929665" cy="578182"/>
            </a:xfrm>
            <a:custGeom>
              <a:avLst/>
              <a:gdLst/>
              <a:ahLst/>
              <a:cxnLst/>
              <a:rect l="l" t="t" r="r" b="b"/>
              <a:pathLst>
                <a:path w="6929665" h="578182">
                  <a:moveTo>
                    <a:pt x="203200" y="0"/>
                  </a:moveTo>
                  <a:lnTo>
                    <a:pt x="6929665" y="0"/>
                  </a:lnTo>
                  <a:lnTo>
                    <a:pt x="6726465" y="578182"/>
                  </a:lnTo>
                  <a:lnTo>
                    <a:pt x="0" y="578182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333F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01600" y="-38100"/>
              <a:ext cx="6726464" cy="6162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-10800000">
            <a:off x="13149187" y="2931092"/>
            <a:ext cx="1704863" cy="142247"/>
            <a:chOff x="0" y="0"/>
            <a:chExt cx="6929664" cy="57818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929665" cy="578182"/>
            </a:xfrm>
            <a:custGeom>
              <a:avLst/>
              <a:gdLst/>
              <a:ahLst/>
              <a:cxnLst/>
              <a:rect l="l" t="t" r="r" b="b"/>
              <a:pathLst>
                <a:path w="6929665" h="578182">
                  <a:moveTo>
                    <a:pt x="203200" y="0"/>
                  </a:moveTo>
                  <a:lnTo>
                    <a:pt x="6929665" y="0"/>
                  </a:lnTo>
                  <a:lnTo>
                    <a:pt x="6726465" y="578182"/>
                  </a:lnTo>
                  <a:lnTo>
                    <a:pt x="0" y="578182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333F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01600" y="-38100"/>
              <a:ext cx="6726464" cy="6162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-5400000">
            <a:off x="12420565" y="3659714"/>
            <a:ext cx="1589898" cy="132654"/>
            <a:chOff x="0" y="0"/>
            <a:chExt cx="6929664" cy="57818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929665" cy="578182"/>
            </a:xfrm>
            <a:custGeom>
              <a:avLst/>
              <a:gdLst/>
              <a:ahLst/>
              <a:cxnLst/>
              <a:rect l="l" t="t" r="r" b="b"/>
              <a:pathLst>
                <a:path w="6929665" h="578182">
                  <a:moveTo>
                    <a:pt x="203200" y="0"/>
                  </a:moveTo>
                  <a:lnTo>
                    <a:pt x="6929665" y="0"/>
                  </a:lnTo>
                  <a:lnTo>
                    <a:pt x="6726465" y="578182"/>
                  </a:lnTo>
                  <a:lnTo>
                    <a:pt x="0" y="578182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333F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01600" y="-38100"/>
              <a:ext cx="6726464" cy="6162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637271" y="2121177"/>
            <a:ext cx="11093333" cy="1005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41F62"/>
                </a:solidFill>
                <a:latin typeface="Poppins Bold"/>
              </a:rPr>
              <a:t>First </a:t>
            </a:r>
            <a:r>
              <a:rPr lang="en-US" sz="2800">
                <a:solidFill>
                  <a:srgbClr val="D52F55"/>
                </a:solidFill>
                <a:latin typeface="Poppins Bold"/>
              </a:rPr>
              <a:t>Global </a:t>
            </a:r>
            <a:r>
              <a:rPr lang="en-US" sz="2800">
                <a:solidFill>
                  <a:srgbClr val="041F62"/>
                </a:solidFill>
                <a:latin typeface="Poppins Bold"/>
              </a:rPr>
              <a:t>Regulation</a:t>
            </a:r>
            <a:r>
              <a:rPr lang="en-US" sz="2800">
                <a:solidFill>
                  <a:srgbClr val="041F62"/>
                </a:solidFill>
                <a:latin typeface="Poppins"/>
              </a:rPr>
              <a:t> </a:t>
            </a:r>
            <a:r>
              <a:rPr lang="en-US" sz="2800">
                <a:solidFill>
                  <a:srgbClr val="041F62"/>
                </a:solidFill>
                <a:latin typeface="Poppins Bold"/>
              </a:rPr>
              <a:t>on Aritificial Intelligence </a:t>
            </a:r>
            <a:r>
              <a:rPr lang="en-US" sz="2800">
                <a:solidFill>
                  <a:srgbClr val="041F62"/>
                </a:solidFill>
                <a:latin typeface="Poppins"/>
              </a:rPr>
              <a:t>to address risks to </a:t>
            </a:r>
            <a:r>
              <a:rPr lang="en-US" sz="2800">
                <a:solidFill>
                  <a:srgbClr val="041F62"/>
                </a:solidFill>
                <a:latin typeface="Poppins Bold"/>
              </a:rPr>
              <a:t>health, safety and fundamental rights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37271" y="3726308"/>
            <a:ext cx="10780464" cy="497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09"/>
              </a:lnSpc>
            </a:pPr>
            <a:r>
              <a:rPr lang="en-US" sz="2721">
                <a:solidFill>
                  <a:srgbClr val="041F62"/>
                </a:solidFill>
                <a:latin typeface="Poppins Bold"/>
              </a:rPr>
              <a:t>5 Key Principles of the AI Act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017660" y="4583118"/>
            <a:ext cx="514904" cy="514904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F013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0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17660" y="5583332"/>
            <a:ext cx="514904" cy="514904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F013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0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017660" y="6581591"/>
            <a:ext cx="514904" cy="514904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F013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0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017660" y="7579850"/>
            <a:ext cx="514904" cy="514904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F013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0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017660" y="8578108"/>
            <a:ext cx="514904" cy="514904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F013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0"/>
                </a:lnSpc>
              </a:pPr>
              <a:endParaRPr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1102326" y="4635407"/>
            <a:ext cx="345573" cy="372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3"/>
              </a:lnSpc>
            </a:pPr>
            <a:r>
              <a:rPr lang="en-US" sz="2202" spc="26">
                <a:solidFill>
                  <a:srgbClr val="FFFFFF"/>
                </a:solidFill>
                <a:latin typeface="TT Commons Pro Expanded"/>
              </a:rPr>
              <a:t>1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02326" y="5635622"/>
            <a:ext cx="345573" cy="372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83"/>
              </a:lnSpc>
              <a:spcBef>
                <a:spcPct val="0"/>
              </a:spcBef>
            </a:pPr>
            <a:r>
              <a:rPr lang="en-US" sz="2202" u="none" strike="noStrike" spc="26">
                <a:solidFill>
                  <a:srgbClr val="FFFFFF"/>
                </a:solidFill>
                <a:latin typeface="TT Commons Pro Expanded"/>
              </a:rPr>
              <a:t>2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102326" y="6633881"/>
            <a:ext cx="345573" cy="372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83"/>
              </a:lnSpc>
              <a:spcBef>
                <a:spcPct val="0"/>
              </a:spcBef>
            </a:pPr>
            <a:r>
              <a:rPr lang="en-US" sz="2202" u="none" strike="noStrike" spc="26">
                <a:solidFill>
                  <a:srgbClr val="FFFFFF"/>
                </a:solidFill>
                <a:latin typeface="TT Commons Pro Expanded"/>
              </a:rPr>
              <a:t>3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02326" y="7632139"/>
            <a:ext cx="345573" cy="372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83"/>
              </a:lnSpc>
              <a:spcBef>
                <a:spcPct val="0"/>
              </a:spcBef>
            </a:pPr>
            <a:r>
              <a:rPr lang="en-US" sz="2202" u="none" strike="noStrike" spc="26">
                <a:solidFill>
                  <a:srgbClr val="FFFFFF"/>
                </a:solidFill>
                <a:latin typeface="TT Commons Pro Expanded"/>
              </a:rPr>
              <a:t>4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102326" y="8630398"/>
            <a:ext cx="345573" cy="372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83"/>
              </a:lnSpc>
              <a:spcBef>
                <a:spcPct val="0"/>
              </a:spcBef>
            </a:pPr>
            <a:r>
              <a:rPr lang="en-US" sz="2202" u="none" strike="noStrike" spc="26">
                <a:solidFill>
                  <a:srgbClr val="FFFFFF"/>
                </a:solidFill>
                <a:latin typeface="TT Commons Pro Expanded"/>
              </a:rPr>
              <a:t>5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835124" y="4548772"/>
            <a:ext cx="10780464" cy="497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09"/>
              </a:lnSpc>
            </a:pPr>
            <a:r>
              <a:rPr lang="en-US" sz="2721">
                <a:solidFill>
                  <a:srgbClr val="041F62"/>
                </a:solidFill>
                <a:latin typeface="Poppins Bold"/>
              </a:rPr>
              <a:t>Enhanced </a:t>
            </a:r>
            <a:r>
              <a:rPr lang="en-US" sz="2721">
                <a:solidFill>
                  <a:srgbClr val="D52F55"/>
                </a:solidFill>
                <a:latin typeface="Poppins Bold"/>
              </a:rPr>
              <a:t>Product </a:t>
            </a:r>
            <a:r>
              <a:rPr lang="en-US" sz="2721">
                <a:solidFill>
                  <a:srgbClr val="041F62"/>
                </a:solidFill>
                <a:latin typeface="Poppins Bold"/>
              </a:rPr>
              <a:t>Regulation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835124" y="5553324"/>
            <a:ext cx="10780464" cy="497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09"/>
              </a:lnSpc>
            </a:pPr>
            <a:r>
              <a:rPr lang="en-US" sz="2721">
                <a:solidFill>
                  <a:srgbClr val="041F62"/>
                </a:solidFill>
                <a:latin typeface="Poppins Bold"/>
              </a:rPr>
              <a:t>Targets AI </a:t>
            </a:r>
            <a:r>
              <a:rPr lang="en-US" sz="2721">
                <a:solidFill>
                  <a:srgbClr val="D52F55"/>
                </a:solidFill>
                <a:latin typeface="Poppins Bold"/>
              </a:rPr>
              <a:t>Systems </a:t>
            </a:r>
            <a:r>
              <a:rPr lang="en-US" sz="2721">
                <a:solidFill>
                  <a:srgbClr val="041F62"/>
                </a:solidFill>
                <a:latin typeface="Poppins Bold"/>
              </a:rPr>
              <a:t>and </a:t>
            </a:r>
            <a:r>
              <a:rPr lang="en-US" sz="2721">
                <a:solidFill>
                  <a:srgbClr val="D52F55"/>
                </a:solidFill>
                <a:latin typeface="Poppins Bold"/>
              </a:rPr>
              <a:t>Risks </a:t>
            </a:r>
            <a:r>
              <a:rPr lang="en-US" sz="2721">
                <a:solidFill>
                  <a:srgbClr val="041F62"/>
                </a:solidFill>
                <a:latin typeface="Poppins Bold"/>
              </a:rPr>
              <a:t>Generated by AI Systems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835124" y="6546268"/>
            <a:ext cx="10780464" cy="497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09"/>
              </a:lnSpc>
            </a:pPr>
            <a:r>
              <a:rPr lang="en-US" sz="2721">
                <a:solidFill>
                  <a:srgbClr val="D52F55"/>
                </a:solidFill>
                <a:latin typeface="Poppins Bold"/>
              </a:rPr>
              <a:t>Risk-Based</a:t>
            </a:r>
            <a:r>
              <a:rPr lang="en-US" sz="2721">
                <a:solidFill>
                  <a:srgbClr val="041F62"/>
                </a:solidFill>
                <a:latin typeface="Poppins Bold"/>
              </a:rPr>
              <a:t> and </a:t>
            </a:r>
            <a:r>
              <a:rPr lang="en-US" sz="2721">
                <a:solidFill>
                  <a:srgbClr val="D52F55"/>
                </a:solidFill>
                <a:latin typeface="Poppins Bold"/>
              </a:rPr>
              <a:t>Life Cycle</a:t>
            </a:r>
            <a:r>
              <a:rPr lang="en-US" sz="2721">
                <a:solidFill>
                  <a:srgbClr val="041F62"/>
                </a:solidFill>
                <a:latin typeface="Poppins Bold"/>
              </a:rPr>
              <a:t> Approach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835124" y="7506494"/>
            <a:ext cx="10780464" cy="492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09"/>
              </a:lnSpc>
            </a:pPr>
            <a:r>
              <a:rPr lang="en-US" sz="2721">
                <a:solidFill>
                  <a:srgbClr val="041F62"/>
                </a:solidFill>
                <a:latin typeface="Poppins Bold"/>
              </a:rPr>
              <a:t>Foster </a:t>
            </a:r>
            <a:r>
              <a:rPr lang="en-US" sz="2721">
                <a:solidFill>
                  <a:srgbClr val="D52F55"/>
                </a:solidFill>
                <a:latin typeface="Poppins Bold"/>
              </a:rPr>
              <a:t>Trust </a:t>
            </a:r>
            <a:r>
              <a:rPr lang="en-US" sz="2721">
                <a:solidFill>
                  <a:srgbClr val="041F62"/>
                </a:solidFill>
                <a:latin typeface="Poppins Bold"/>
              </a:rPr>
              <a:t>across entire </a:t>
            </a:r>
            <a:r>
              <a:rPr lang="en-US" sz="2721">
                <a:solidFill>
                  <a:srgbClr val="D52F55"/>
                </a:solidFill>
                <a:latin typeface="Poppins Bold"/>
              </a:rPr>
              <a:t>Value Chain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835124" y="8504180"/>
            <a:ext cx="14042495" cy="979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09"/>
              </a:lnSpc>
            </a:pPr>
            <a:r>
              <a:rPr lang="en-US" sz="2721">
                <a:solidFill>
                  <a:srgbClr val="041F62"/>
                </a:solidFill>
                <a:latin typeface="Poppins Bold"/>
              </a:rPr>
              <a:t>Facilitate </a:t>
            </a:r>
            <a:r>
              <a:rPr lang="en-US" sz="2721">
                <a:solidFill>
                  <a:srgbClr val="D52F55"/>
                </a:solidFill>
                <a:latin typeface="Poppins Bold"/>
              </a:rPr>
              <a:t>Responsible Innovation</a:t>
            </a:r>
            <a:r>
              <a:rPr lang="en-US" sz="2721">
                <a:solidFill>
                  <a:srgbClr val="041F62"/>
                </a:solidFill>
                <a:latin typeface="Poppins Bold"/>
              </a:rPr>
              <a:t>: Encourage Trustworthy </a:t>
            </a:r>
          </a:p>
          <a:p>
            <a:pPr algn="l">
              <a:lnSpc>
                <a:spcPts val="3809"/>
              </a:lnSpc>
            </a:pPr>
            <a:r>
              <a:rPr lang="en-US" sz="2721">
                <a:solidFill>
                  <a:srgbClr val="041F62"/>
                </a:solidFill>
                <a:latin typeface="Poppins Bold"/>
              </a:rPr>
              <a:t>and Human-Centric AI Development</a:t>
            </a:r>
          </a:p>
        </p:txBody>
      </p:sp>
      <p:sp>
        <p:nvSpPr>
          <p:cNvPr id="45" name="Freeform 45"/>
          <p:cNvSpPr/>
          <p:nvPr/>
        </p:nvSpPr>
        <p:spPr>
          <a:xfrm>
            <a:off x="16806200" y="286190"/>
            <a:ext cx="1532718" cy="1485020"/>
          </a:xfrm>
          <a:custGeom>
            <a:avLst/>
            <a:gdLst/>
            <a:ahLst/>
            <a:cxnLst/>
            <a:rect l="l" t="t" r="r" b="b"/>
            <a:pathLst>
              <a:path w="1532718" h="1485020">
                <a:moveTo>
                  <a:pt x="0" y="0"/>
                </a:moveTo>
                <a:lnTo>
                  <a:pt x="1532719" y="0"/>
                </a:lnTo>
                <a:lnTo>
                  <a:pt x="1532719" y="1485020"/>
                </a:lnTo>
                <a:lnTo>
                  <a:pt x="0" y="14850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419965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37271" y="2530971"/>
            <a:ext cx="6309137" cy="0"/>
          </a:xfrm>
          <a:prstGeom prst="line">
            <a:avLst/>
          </a:prstGeom>
          <a:ln w="38100" cap="flat">
            <a:solidFill>
              <a:srgbClr val="222D6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755282" y="0"/>
            <a:ext cx="1634556" cy="10292298"/>
          </a:xfrm>
          <a:custGeom>
            <a:avLst/>
            <a:gdLst/>
            <a:ahLst/>
            <a:cxnLst/>
            <a:rect l="l" t="t" r="r" b="b"/>
            <a:pathLst>
              <a:path w="1634556" h="10292298">
                <a:moveTo>
                  <a:pt x="0" y="0"/>
                </a:moveTo>
                <a:lnTo>
                  <a:pt x="1634556" y="0"/>
                </a:lnTo>
                <a:lnTo>
                  <a:pt x="1634556" y="10292298"/>
                </a:lnTo>
                <a:lnTo>
                  <a:pt x="0" y="102922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7179" r="-1011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637271" y="655965"/>
            <a:ext cx="13592253" cy="936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D52F55"/>
                </a:solidFill>
                <a:latin typeface="TT Interphases Bold"/>
              </a:rPr>
              <a:t>ARTIFICIAL INTELLIGENCE ACT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37271" y="2002090"/>
            <a:ext cx="11093333" cy="509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41F62"/>
                </a:solidFill>
                <a:latin typeface="Poppins Bold"/>
              </a:rPr>
              <a:t>The Proposed Rules will: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05305" y="2873871"/>
            <a:ext cx="13256184" cy="6683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1" lvl="1" indent="-302261" algn="l">
              <a:lnSpc>
                <a:spcPts val="4872"/>
              </a:lnSpc>
              <a:buFont typeface="Arial"/>
              <a:buChar char="•"/>
            </a:pPr>
            <a:r>
              <a:rPr lang="en-US" sz="2800">
                <a:solidFill>
                  <a:srgbClr val="041F62"/>
                </a:solidFill>
                <a:latin typeface="Poppins Bold"/>
              </a:rPr>
              <a:t>address risks </a:t>
            </a:r>
            <a:r>
              <a:rPr lang="en-US" sz="2800">
                <a:solidFill>
                  <a:srgbClr val="041F62"/>
                </a:solidFill>
                <a:latin typeface="Poppins"/>
              </a:rPr>
              <a:t>specifically created by AI applications;</a:t>
            </a:r>
          </a:p>
          <a:p>
            <a:pPr marL="604521" lvl="1" indent="-302261" algn="l">
              <a:lnSpc>
                <a:spcPts val="4872"/>
              </a:lnSpc>
              <a:buFont typeface="Arial"/>
              <a:buChar char="•"/>
            </a:pPr>
            <a:r>
              <a:rPr lang="en-US" sz="2800">
                <a:solidFill>
                  <a:srgbClr val="041F62"/>
                </a:solidFill>
                <a:latin typeface="Poppins Bold"/>
              </a:rPr>
              <a:t>prohibit AI practices</a:t>
            </a:r>
            <a:r>
              <a:rPr lang="en-US" sz="2800">
                <a:solidFill>
                  <a:srgbClr val="041F62"/>
                </a:solidFill>
                <a:latin typeface="Poppins"/>
              </a:rPr>
              <a:t> that pose unacceptable risks;</a:t>
            </a:r>
          </a:p>
          <a:p>
            <a:pPr marL="604521" lvl="1" indent="-302261" algn="l">
              <a:lnSpc>
                <a:spcPts val="4872"/>
              </a:lnSpc>
              <a:buFont typeface="Arial"/>
              <a:buChar char="•"/>
            </a:pPr>
            <a:r>
              <a:rPr lang="en-US" sz="2800">
                <a:solidFill>
                  <a:srgbClr val="041F62"/>
                </a:solidFill>
                <a:latin typeface="Poppins"/>
              </a:rPr>
              <a:t>determine a </a:t>
            </a:r>
            <a:r>
              <a:rPr lang="en-US" sz="2800">
                <a:solidFill>
                  <a:srgbClr val="041F62"/>
                </a:solidFill>
                <a:latin typeface="Poppins Bold"/>
              </a:rPr>
              <a:t>list </a:t>
            </a:r>
            <a:r>
              <a:rPr lang="en-US" sz="2800">
                <a:solidFill>
                  <a:srgbClr val="041F62"/>
                </a:solidFill>
                <a:latin typeface="Poppins"/>
              </a:rPr>
              <a:t>of </a:t>
            </a:r>
            <a:r>
              <a:rPr lang="en-US" sz="2800">
                <a:solidFill>
                  <a:srgbClr val="041F62"/>
                </a:solidFill>
                <a:latin typeface="Poppins Bold"/>
              </a:rPr>
              <a:t>high-risk applications;</a:t>
            </a:r>
          </a:p>
          <a:p>
            <a:pPr marL="604521" lvl="1" indent="-302261" algn="l">
              <a:lnSpc>
                <a:spcPts val="4872"/>
              </a:lnSpc>
              <a:buFont typeface="Arial"/>
              <a:buChar char="•"/>
            </a:pPr>
            <a:r>
              <a:rPr lang="en-US" sz="2800">
                <a:solidFill>
                  <a:srgbClr val="041F62"/>
                </a:solidFill>
                <a:latin typeface="Poppins Bold"/>
              </a:rPr>
              <a:t>set clear requirements </a:t>
            </a:r>
            <a:r>
              <a:rPr lang="en-US" sz="2800">
                <a:solidFill>
                  <a:srgbClr val="041F62"/>
                </a:solidFill>
                <a:latin typeface="Poppins"/>
              </a:rPr>
              <a:t>for AI systems for high-risk applications;</a:t>
            </a:r>
          </a:p>
          <a:p>
            <a:pPr marL="604521" lvl="1" indent="-302261" algn="l">
              <a:lnSpc>
                <a:spcPts val="4872"/>
              </a:lnSpc>
              <a:buFont typeface="Arial"/>
              <a:buChar char="•"/>
            </a:pPr>
            <a:r>
              <a:rPr lang="en-US" sz="2800">
                <a:solidFill>
                  <a:srgbClr val="041F62"/>
                </a:solidFill>
                <a:latin typeface="Poppins Bold"/>
              </a:rPr>
              <a:t>define specific obligations deployers </a:t>
            </a:r>
            <a:r>
              <a:rPr lang="en-US" sz="2800">
                <a:solidFill>
                  <a:srgbClr val="041F62"/>
                </a:solidFill>
                <a:latin typeface="Poppins"/>
              </a:rPr>
              <a:t>and </a:t>
            </a:r>
            <a:r>
              <a:rPr lang="en-US" sz="2800">
                <a:solidFill>
                  <a:srgbClr val="041F62"/>
                </a:solidFill>
                <a:latin typeface="Poppins Bold"/>
              </a:rPr>
              <a:t>providers </a:t>
            </a:r>
            <a:r>
              <a:rPr lang="en-US" sz="2800">
                <a:solidFill>
                  <a:srgbClr val="041F62"/>
                </a:solidFill>
                <a:latin typeface="Poppins"/>
              </a:rPr>
              <a:t>of high-risk AI applications;</a:t>
            </a:r>
          </a:p>
          <a:p>
            <a:pPr marL="604521" lvl="1" indent="-302261" algn="l">
              <a:lnSpc>
                <a:spcPts val="4872"/>
              </a:lnSpc>
              <a:buFont typeface="Arial"/>
              <a:buChar char="•"/>
            </a:pPr>
            <a:r>
              <a:rPr lang="en-US" sz="2800">
                <a:solidFill>
                  <a:srgbClr val="041F62"/>
                </a:solidFill>
                <a:latin typeface="Poppins Bold"/>
              </a:rPr>
              <a:t>require a conformity assessment</a:t>
            </a:r>
            <a:r>
              <a:rPr lang="en-US" sz="2800">
                <a:solidFill>
                  <a:srgbClr val="041F62"/>
                </a:solidFill>
                <a:latin typeface="Poppins"/>
              </a:rPr>
              <a:t> before a given AI system is put into service or placed on the market;</a:t>
            </a:r>
          </a:p>
          <a:p>
            <a:pPr marL="604521" lvl="1" indent="-302261" algn="l">
              <a:lnSpc>
                <a:spcPts val="4872"/>
              </a:lnSpc>
              <a:buFont typeface="Arial"/>
              <a:buChar char="•"/>
            </a:pPr>
            <a:r>
              <a:rPr lang="en-US" sz="2800">
                <a:solidFill>
                  <a:srgbClr val="041F62"/>
                </a:solidFill>
                <a:latin typeface="Poppins Bold"/>
              </a:rPr>
              <a:t>put enforcement in place</a:t>
            </a:r>
            <a:r>
              <a:rPr lang="en-US" sz="2800">
                <a:solidFill>
                  <a:srgbClr val="041F62"/>
                </a:solidFill>
                <a:latin typeface="Poppins"/>
              </a:rPr>
              <a:t> after a given AI system is placed into the market;</a:t>
            </a:r>
          </a:p>
          <a:p>
            <a:pPr marL="604521" lvl="1" indent="-302261" algn="l">
              <a:lnSpc>
                <a:spcPts val="4872"/>
              </a:lnSpc>
              <a:buFont typeface="Arial"/>
              <a:buChar char="•"/>
            </a:pPr>
            <a:r>
              <a:rPr lang="en-US" sz="2800">
                <a:solidFill>
                  <a:srgbClr val="041F62"/>
                </a:solidFill>
                <a:latin typeface="Poppins"/>
              </a:rPr>
              <a:t>establish a</a:t>
            </a:r>
            <a:r>
              <a:rPr lang="en-US" sz="2800">
                <a:solidFill>
                  <a:srgbClr val="041F62"/>
                </a:solidFill>
                <a:latin typeface="Poppins Bold"/>
              </a:rPr>
              <a:t> governance structure </a:t>
            </a:r>
            <a:r>
              <a:rPr lang="en-US" sz="2800">
                <a:solidFill>
                  <a:srgbClr val="041F62"/>
                </a:solidFill>
                <a:latin typeface="Poppins"/>
              </a:rPr>
              <a:t>at European and national level.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37271" y="2650057"/>
            <a:ext cx="6309137" cy="0"/>
          </a:xfrm>
          <a:prstGeom prst="line">
            <a:avLst/>
          </a:prstGeom>
          <a:ln w="38100" cap="flat">
            <a:solidFill>
              <a:srgbClr val="222D6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755282" y="0"/>
            <a:ext cx="1634556" cy="10292298"/>
          </a:xfrm>
          <a:custGeom>
            <a:avLst/>
            <a:gdLst/>
            <a:ahLst/>
            <a:cxnLst/>
            <a:rect l="l" t="t" r="r" b="b"/>
            <a:pathLst>
              <a:path w="1634556" h="10292298">
                <a:moveTo>
                  <a:pt x="0" y="0"/>
                </a:moveTo>
                <a:lnTo>
                  <a:pt x="1634556" y="0"/>
                </a:lnTo>
                <a:lnTo>
                  <a:pt x="1634556" y="10292298"/>
                </a:lnTo>
                <a:lnTo>
                  <a:pt x="0" y="102922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7179" r="-1011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637271" y="658581"/>
            <a:ext cx="13592253" cy="936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D52F55"/>
                </a:solidFill>
                <a:latin typeface="TT Interphases Bold"/>
              </a:rPr>
              <a:t>ARTIFICIAL INTELLIGENCE ACT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37271" y="2140227"/>
            <a:ext cx="11093333" cy="509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41F62"/>
                </a:solidFill>
                <a:latin typeface="Poppins Bold"/>
              </a:rPr>
              <a:t>Who are you?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03289" y="6760239"/>
            <a:ext cx="15187481" cy="326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>
                <a:solidFill>
                  <a:srgbClr val="D52F55"/>
                </a:solidFill>
                <a:latin typeface="Poppins Bold"/>
              </a:rPr>
              <a:t>Provider </a:t>
            </a:r>
          </a:p>
          <a:p>
            <a:pPr marL="431805" lvl="1" indent="-215903" algn="l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41F62"/>
                </a:solidFill>
                <a:latin typeface="Poppins"/>
              </a:rPr>
              <a:t>Art 3(3): natural or legal person, public authority, agency or other body that </a:t>
            </a:r>
            <a:r>
              <a:rPr lang="en-US" sz="2000">
                <a:solidFill>
                  <a:srgbClr val="041F62"/>
                </a:solidFill>
                <a:latin typeface="Poppins Bold"/>
              </a:rPr>
              <a:t>develops an AI system</a:t>
            </a:r>
            <a:r>
              <a:rPr lang="en-US" sz="2000">
                <a:solidFill>
                  <a:srgbClr val="041F62"/>
                </a:solidFill>
                <a:latin typeface="Poppins"/>
              </a:rPr>
              <a:t> or </a:t>
            </a:r>
            <a:r>
              <a:rPr lang="en-US" sz="2000">
                <a:solidFill>
                  <a:srgbClr val="041F62"/>
                </a:solidFill>
                <a:latin typeface="Poppins Bold"/>
              </a:rPr>
              <a:t>a general-purpose AI model</a:t>
            </a:r>
            <a:r>
              <a:rPr lang="en-US" sz="2000">
                <a:solidFill>
                  <a:srgbClr val="041F62"/>
                </a:solidFill>
                <a:latin typeface="Poppins"/>
              </a:rPr>
              <a:t> or that </a:t>
            </a:r>
            <a:r>
              <a:rPr lang="en-US" sz="2000">
                <a:solidFill>
                  <a:srgbClr val="041F62"/>
                </a:solidFill>
                <a:latin typeface="Poppins Bold"/>
              </a:rPr>
              <a:t>has an AI system or a general-purpose AI model</a:t>
            </a:r>
            <a:r>
              <a:rPr lang="en-US" sz="2000">
                <a:solidFill>
                  <a:srgbClr val="041F62"/>
                </a:solidFill>
                <a:latin typeface="Poppins"/>
              </a:rPr>
              <a:t> developed </a:t>
            </a:r>
            <a:r>
              <a:rPr lang="en-US" sz="2000">
                <a:solidFill>
                  <a:srgbClr val="041F62"/>
                </a:solidFill>
                <a:latin typeface="Poppins Bold"/>
              </a:rPr>
              <a:t>and places it on the market</a:t>
            </a:r>
            <a:r>
              <a:rPr lang="en-US" sz="2000">
                <a:solidFill>
                  <a:srgbClr val="041F62"/>
                </a:solidFill>
                <a:latin typeface="Poppins"/>
              </a:rPr>
              <a:t> or puts the AI system </a:t>
            </a:r>
            <a:r>
              <a:rPr lang="en-US" sz="2000">
                <a:solidFill>
                  <a:srgbClr val="041F62"/>
                </a:solidFill>
                <a:latin typeface="Poppins Bold"/>
              </a:rPr>
              <a:t>into service </a:t>
            </a:r>
            <a:r>
              <a:rPr lang="en-US" sz="2000">
                <a:solidFill>
                  <a:srgbClr val="041F62"/>
                </a:solidFill>
                <a:latin typeface="Poppins"/>
              </a:rPr>
              <a:t>under its own name or trademark, whether for </a:t>
            </a:r>
            <a:r>
              <a:rPr lang="en-US" sz="2000" u="sng">
                <a:solidFill>
                  <a:srgbClr val="041F62"/>
                </a:solidFill>
                <a:latin typeface="Poppins"/>
              </a:rPr>
              <a:t>payment or free of charge.</a:t>
            </a:r>
          </a:p>
          <a:p>
            <a:pPr algn="l">
              <a:lnSpc>
                <a:spcPts val="1399"/>
              </a:lnSpc>
            </a:pPr>
            <a:endParaRPr lang="en-US" sz="2000" u="sng">
              <a:solidFill>
                <a:srgbClr val="041F62"/>
              </a:solidFill>
              <a:latin typeface="Poppins"/>
            </a:endParaRPr>
          </a:p>
          <a:p>
            <a:pPr marL="431805" lvl="1" indent="-215903" algn="l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41F62"/>
                </a:solidFill>
                <a:latin typeface="Poppins Bold"/>
              </a:rPr>
              <a:t>Established/located</a:t>
            </a:r>
            <a:r>
              <a:rPr lang="en-US" sz="2000">
                <a:solidFill>
                  <a:srgbClr val="041F62"/>
                </a:solidFill>
                <a:latin typeface="Poppins"/>
              </a:rPr>
              <a:t> in the </a:t>
            </a:r>
            <a:r>
              <a:rPr lang="en-US" sz="2000">
                <a:solidFill>
                  <a:srgbClr val="041F62"/>
                </a:solidFill>
                <a:latin typeface="Poppins Bold"/>
              </a:rPr>
              <a:t>EU or third country </a:t>
            </a:r>
            <a:r>
              <a:rPr lang="en-US" sz="2000">
                <a:solidFill>
                  <a:srgbClr val="041F62"/>
                </a:solidFill>
                <a:latin typeface="Poppins"/>
              </a:rPr>
              <a:t>if you </a:t>
            </a:r>
            <a:r>
              <a:rPr lang="en-US" sz="2000" u="sng">
                <a:solidFill>
                  <a:srgbClr val="041F62"/>
                </a:solidFill>
                <a:latin typeface="Poppins"/>
              </a:rPr>
              <a:t>place AI system on the marke</a:t>
            </a:r>
            <a:r>
              <a:rPr lang="en-US" sz="2000">
                <a:solidFill>
                  <a:srgbClr val="041F62"/>
                </a:solidFill>
                <a:latin typeface="Poppins"/>
              </a:rPr>
              <a:t>t or </a:t>
            </a:r>
            <a:r>
              <a:rPr lang="en-US" sz="2000" u="sng">
                <a:solidFill>
                  <a:srgbClr val="041F62"/>
                </a:solidFill>
                <a:latin typeface="Poppins"/>
              </a:rPr>
              <a:t>put it into service in the EU</a:t>
            </a:r>
            <a:r>
              <a:rPr lang="en-US" sz="2000">
                <a:solidFill>
                  <a:srgbClr val="041F62"/>
                </a:solidFill>
                <a:latin typeface="Poppins"/>
              </a:rPr>
              <a:t>, or </a:t>
            </a:r>
            <a:r>
              <a:rPr lang="en-US" sz="2000" u="sng">
                <a:solidFill>
                  <a:srgbClr val="041F62"/>
                </a:solidFill>
                <a:latin typeface="Poppins"/>
              </a:rPr>
              <a:t>if output produced by the AI system is used in the EU</a:t>
            </a:r>
          </a:p>
          <a:p>
            <a:pPr algn="l">
              <a:lnSpc>
                <a:spcPts val="1399"/>
              </a:lnSpc>
            </a:pPr>
            <a:endParaRPr lang="en-US" sz="2000" u="sng">
              <a:solidFill>
                <a:srgbClr val="041F62"/>
              </a:solidFill>
              <a:latin typeface="Poppins"/>
            </a:endParaRPr>
          </a:p>
          <a:p>
            <a:pPr marL="431805" lvl="1" indent="-215903" algn="l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41F62"/>
                </a:solidFill>
                <a:latin typeface="Poppins"/>
              </a:rPr>
              <a:t>Most responsibilities fall on the providers - this concerns </a:t>
            </a:r>
            <a:r>
              <a:rPr lang="en-US" sz="2000">
                <a:solidFill>
                  <a:srgbClr val="041F62"/>
                </a:solidFill>
                <a:latin typeface="Poppins Bold"/>
              </a:rPr>
              <a:t>developers or those commissioning development </a:t>
            </a:r>
            <a:r>
              <a:rPr lang="en-US" sz="2000">
                <a:solidFill>
                  <a:srgbClr val="041F62"/>
                </a:solidFill>
                <a:latin typeface="Poppins"/>
              </a:rPr>
              <a:t>by IT experts on their behalf </a:t>
            </a:r>
          </a:p>
        </p:txBody>
      </p:sp>
      <p:sp>
        <p:nvSpPr>
          <p:cNvPr id="7" name="Freeform 7"/>
          <p:cNvSpPr/>
          <p:nvPr/>
        </p:nvSpPr>
        <p:spPr>
          <a:xfrm>
            <a:off x="345385" y="2930869"/>
            <a:ext cx="15991156" cy="3445385"/>
          </a:xfrm>
          <a:custGeom>
            <a:avLst/>
            <a:gdLst/>
            <a:ahLst/>
            <a:cxnLst/>
            <a:rect l="l" t="t" r="r" b="b"/>
            <a:pathLst>
              <a:path w="15991156" h="3445385">
                <a:moveTo>
                  <a:pt x="0" y="0"/>
                </a:moveTo>
                <a:lnTo>
                  <a:pt x="15991155" y="0"/>
                </a:lnTo>
                <a:lnTo>
                  <a:pt x="15991155" y="3445385"/>
                </a:lnTo>
                <a:lnTo>
                  <a:pt x="0" y="34453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535" r="-311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>
            <a:off x="1598088" y="4700153"/>
            <a:ext cx="13454749" cy="0"/>
          </a:xfrm>
          <a:prstGeom prst="line">
            <a:avLst/>
          </a:prstGeom>
          <a:ln w="38100" cap="flat">
            <a:solidFill>
              <a:srgbClr val="222D6F">
                <a:alpha val="52941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AutoShape 9"/>
          <p:cNvSpPr/>
          <p:nvPr/>
        </p:nvSpPr>
        <p:spPr>
          <a:xfrm flipH="1">
            <a:off x="8336852" y="4382356"/>
            <a:ext cx="0" cy="317797"/>
          </a:xfrm>
          <a:prstGeom prst="line">
            <a:avLst/>
          </a:prstGeom>
          <a:ln w="38100" cap="flat">
            <a:solidFill>
              <a:srgbClr val="222D6F">
                <a:alpha val="52941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8336852" y="6347679"/>
            <a:ext cx="7976196" cy="23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5"/>
              </a:lnSpc>
              <a:spcBef>
                <a:spcPct val="0"/>
              </a:spcBef>
            </a:pPr>
            <a:r>
              <a:rPr lang="en-US" sz="1382">
                <a:solidFill>
                  <a:srgbClr val="000000"/>
                </a:solidFill>
                <a:latin typeface="TT Interphases Bold"/>
              </a:rPr>
              <a:t>IAPP: EU AI Act Compliance Matrix</a:t>
            </a:r>
            <a:r>
              <a:rPr lang="en-US" sz="1382">
                <a:solidFill>
                  <a:srgbClr val="000000"/>
                </a:solidFill>
                <a:latin typeface="TT Interphases"/>
              </a:rPr>
              <a:t>: https://iapp.org/resources/article/eu-ai-act-compliance-matrix/: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37271" y="2650057"/>
            <a:ext cx="6309137" cy="0"/>
          </a:xfrm>
          <a:prstGeom prst="line">
            <a:avLst/>
          </a:prstGeom>
          <a:ln w="38100" cap="flat">
            <a:solidFill>
              <a:srgbClr val="222D6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755282" y="0"/>
            <a:ext cx="1634556" cy="10292298"/>
          </a:xfrm>
          <a:custGeom>
            <a:avLst/>
            <a:gdLst/>
            <a:ahLst/>
            <a:cxnLst/>
            <a:rect l="l" t="t" r="r" b="b"/>
            <a:pathLst>
              <a:path w="1634556" h="10292298">
                <a:moveTo>
                  <a:pt x="0" y="0"/>
                </a:moveTo>
                <a:lnTo>
                  <a:pt x="1634556" y="0"/>
                </a:lnTo>
                <a:lnTo>
                  <a:pt x="1634556" y="10292298"/>
                </a:lnTo>
                <a:lnTo>
                  <a:pt x="0" y="102922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7179" r="-1011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345385" y="2930869"/>
            <a:ext cx="15991156" cy="3445385"/>
          </a:xfrm>
          <a:custGeom>
            <a:avLst/>
            <a:gdLst/>
            <a:ahLst/>
            <a:cxnLst/>
            <a:rect l="l" t="t" r="r" b="b"/>
            <a:pathLst>
              <a:path w="15991156" h="3445385">
                <a:moveTo>
                  <a:pt x="0" y="0"/>
                </a:moveTo>
                <a:lnTo>
                  <a:pt x="15991155" y="0"/>
                </a:lnTo>
                <a:lnTo>
                  <a:pt x="15991155" y="3445385"/>
                </a:lnTo>
                <a:lnTo>
                  <a:pt x="0" y="34453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535" r="-311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637271" y="658581"/>
            <a:ext cx="13592253" cy="936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D52F55"/>
                </a:solidFill>
                <a:latin typeface="TT Interphases Bold"/>
              </a:rPr>
              <a:t>ARTIFICIAL INTELLIGENCE ACT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37271" y="2140227"/>
            <a:ext cx="11093333" cy="509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41F62"/>
                </a:solidFill>
                <a:latin typeface="Poppins Bold"/>
              </a:rPr>
              <a:t>Who are you?</a:t>
            </a:r>
          </a:p>
        </p:txBody>
      </p:sp>
      <p:sp>
        <p:nvSpPr>
          <p:cNvPr id="7" name="AutoShape 7"/>
          <p:cNvSpPr/>
          <p:nvPr/>
        </p:nvSpPr>
        <p:spPr>
          <a:xfrm>
            <a:off x="1598088" y="4700153"/>
            <a:ext cx="13454749" cy="0"/>
          </a:xfrm>
          <a:prstGeom prst="line">
            <a:avLst/>
          </a:prstGeom>
          <a:ln w="38100" cap="flat">
            <a:solidFill>
              <a:srgbClr val="222D6F">
                <a:alpha val="52941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 flipH="1">
            <a:off x="8336852" y="4382356"/>
            <a:ext cx="0" cy="317797"/>
          </a:xfrm>
          <a:prstGeom prst="line">
            <a:avLst/>
          </a:prstGeom>
          <a:ln w="38100" cap="flat">
            <a:solidFill>
              <a:srgbClr val="222D6F">
                <a:alpha val="52941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481303" y="6764826"/>
            <a:ext cx="16041771" cy="2530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>
                <a:solidFill>
                  <a:srgbClr val="D52F55"/>
                </a:solidFill>
                <a:latin typeface="Poppins Bold"/>
              </a:rPr>
              <a:t>Deployer</a:t>
            </a:r>
          </a:p>
          <a:p>
            <a:pPr marL="431805" lvl="1" indent="-215903" algn="l">
              <a:lnSpc>
                <a:spcPts val="4340"/>
              </a:lnSpc>
              <a:buFont typeface="Arial"/>
              <a:buChar char="•"/>
            </a:pPr>
            <a:r>
              <a:rPr lang="en-US" sz="2000">
                <a:solidFill>
                  <a:srgbClr val="041F62"/>
                </a:solidFill>
                <a:latin typeface="Poppins"/>
              </a:rPr>
              <a:t>Art 3(4): "a natural or legal person, public authority, agency, or other body </a:t>
            </a:r>
            <a:r>
              <a:rPr lang="en-US" sz="2000">
                <a:solidFill>
                  <a:srgbClr val="041F62"/>
                </a:solidFill>
                <a:latin typeface="Poppins Bold"/>
              </a:rPr>
              <a:t>using an AI system under its authority</a:t>
            </a:r>
            <a:r>
              <a:rPr lang="en-US" sz="2000">
                <a:solidFill>
                  <a:srgbClr val="041F62"/>
                </a:solidFill>
                <a:latin typeface="Poppins"/>
              </a:rPr>
              <a:t>”</a:t>
            </a:r>
          </a:p>
          <a:p>
            <a:pPr marL="431805" lvl="1" indent="-215903" algn="l">
              <a:lnSpc>
                <a:spcPts val="4340"/>
              </a:lnSpc>
              <a:buFont typeface="Arial"/>
              <a:buChar char="•"/>
            </a:pPr>
            <a:r>
              <a:rPr lang="en-US" sz="2000">
                <a:solidFill>
                  <a:srgbClr val="041F62"/>
                </a:solidFill>
                <a:latin typeface="Poppins Bold"/>
              </a:rPr>
              <a:t>Does NOT include</a:t>
            </a:r>
            <a:r>
              <a:rPr lang="en-US" sz="2000">
                <a:solidFill>
                  <a:srgbClr val="041F62"/>
                </a:solidFill>
                <a:latin typeface="Poppins"/>
              </a:rPr>
              <a:t>: “natural persons using AI systems in the course of a purely person </a:t>
            </a:r>
            <a:r>
              <a:rPr lang="en-US" sz="2000">
                <a:solidFill>
                  <a:srgbClr val="041F62"/>
                </a:solidFill>
                <a:latin typeface="Poppins Bold"/>
              </a:rPr>
              <a:t>non-professional activity</a:t>
            </a:r>
            <a:r>
              <a:rPr lang="en-US" sz="2000">
                <a:solidFill>
                  <a:srgbClr val="041F62"/>
                </a:solidFill>
                <a:latin typeface="Poppins"/>
              </a:rPr>
              <a:t>” (Art 2(10))</a:t>
            </a:r>
          </a:p>
          <a:p>
            <a:pPr marL="431805" lvl="1" indent="-215903" algn="l">
              <a:lnSpc>
                <a:spcPts val="4340"/>
              </a:lnSpc>
              <a:buFont typeface="Arial"/>
              <a:buChar char="•"/>
            </a:pPr>
            <a:r>
              <a:rPr lang="en-US" sz="2000">
                <a:solidFill>
                  <a:srgbClr val="041F62"/>
                </a:solidFill>
                <a:latin typeface="Poppins"/>
              </a:rPr>
              <a:t>Deployers may be </a:t>
            </a:r>
            <a:r>
              <a:rPr lang="en-US" sz="2000" u="sng">
                <a:solidFill>
                  <a:srgbClr val="041F62"/>
                </a:solidFill>
                <a:latin typeface="Poppins"/>
              </a:rPr>
              <a:t>established or located within the EU or in a third country</a:t>
            </a:r>
            <a:r>
              <a:rPr lang="en-US" sz="2000">
                <a:solidFill>
                  <a:srgbClr val="041F62"/>
                </a:solidFill>
                <a:latin typeface="Poppins"/>
              </a:rPr>
              <a:t>, if the output produced by the AI system is used in the EU.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336852" y="6347679"/>
            <a:ext cx="7976196" cy="23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5"/>
              </a:lnSpc>
              <a:spcBef>
                <a:spcPct val="0"/>
              </a:spcBef>
            </a:pPr>
            <a:r>
              <a:rPr lang="en-US" sz="1382">
                <a:solidFill>
                  <a:srgbClr val="000000"/>
                </a:solidFill>
                <a:latin typeface="TT Interphases Bold"/>
              </a:rPr>
              <a:t>IAPP: EU AI Act Compliance Matrix</a:t>
            </a:r>
            <a:r>
              <a:rPr lang="en-US" sz="1382">
                <a:solidFill>
                  <a:srgbClr val="000000"/>
                </a:solidFill>
                <a:latin typeface="TT Interphases"/>
              </a:rPr>
              <a:t>: https://iapp.org/resources/article/eu-ai-act-compliance-matrix/: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37271" y="2650057"/>
            <a:ext cx="6309137" cy="0"/>
          </a:xfrm>
          <a:prstGeom prst="line">
            <a:avLst/>
          </a:prstGeom>
          <a:ln w="38100" cap="flat">
            <a:solidFill>
              <a:srgbClr val="222D6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755282" y="0"/>
            <a:ext cx="1634556" cy="10292298"/>
          </a:xfrm>
          <a:custGeom>
            <a:avLst/>
            <a:gdLst/>
            <a:ahLst/>
            <a:cxnLst/>
            <a:rect l="l" t="t" r="r" b="b"/>
            <a:pathLst>
              <a:path w="1634556" h="10292298">
                <a:moveTo>
                  <a:pt x="0" y="0"/>
                </a:moveTo>
                <a:lnTo>
                  <a:pt x="1634556" y="0"/>
                </a:lnTo>
                <a:lnTo>
                  <a:pt x="1634556" y="10292298"/>
                </a:lnTo>
                <a:lnTo>
                  <a:pt x="0" y="102922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7179" r="-1011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345385" y="2930869"/>
            <a:ext cx="15991156" cy="3445385"/>
          </a:xfrm>
          <a:custGeom>
            <a:avLst/>
            <a:gdLst/>
            <a:ahLst/>
            <a:cxnLst/>
            <a:rect l="l" t="t" r="r" b="b"/>
            <a:pathLst>
              <a:path w="15991156" h="3445385">
                <a:moveTo>
                  <a:pt x="0" y="0"/>
                </a:moveTo>
                <a:lnTo>
                  <a:pt x="15991155" y="0"/>
                </a:lnTo>
                <a:lnTo>
                  <a:pt x="15991155" y="3445385"/>
                </a:lnTo>
                <a:lnTo>
                  <a:pt x="0" y="34453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535" r="-311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637271" y="658581"/>
            <a:ext cx="13592253" cy="936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D52F55"/>
                </a:solidFill>
                <a:latin typeface="TT Interphases Bold"/>
              </a:rPr>
              <a:t>ARTIFICIAL INTELLIGENCE ACT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37271" y="2140227"/>
            <a:ext cx="11093333" cy="509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41F62"/>
                </a:solidFill>
                <a:latin typeface="Poppins Bold"/>
              </a:rPr>
              <a:t>Who are you?</a:t>
            </a:r>
          </a:p>
        </p:txBody>
      </p:sp>
      <p:sp>
        <p:nvSpPr>
          <p:cNvPr id="7" name="AutoShape 7"/>
          <p:cNvSpPr/>
          <p:nvPr/>
        </p:nvSpPr>
        <p:spPr>
          <a:xfrm>
            <a:off x="1598088" y="4700153"/>
            <a:ext cx="13454749" cy="0"/>
          </a:xfrm>
          <a:prstGeom prst="line">
            <a:avLst/>
          </a:prstGeom>
          <a:ln w="38100" cap="flat">
            <a:solidFill>
              <a:srgbClr val="222D6F">
                <a:alpha val="52941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 flipH="1">
            <a:off x="8336852" y="4382356"/>
            <a:ext cx="0" cy="317797"/>
          </a:xfrm>
          <a:prstGeom prst="line">
            <a:avLst/>
          </a:prstGeom>
          <a:ln w="38100" cap="flat">
            <a:solidFill>
              <a:srgbClr val="222D6F">
                <a:alpha val="52941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481303" y="6764826"/>
            <a:ext cx="16041771" cy="1234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>
                <a:solidFill>
                  <a:srgbClr val="D52F55"/>
                </a:solidFill>
                <a:latin typeface="Poppins Bold"/>
              </a:rPr>
              <a:t>Distributors</a:t>
            </a:r>
          </a:p>
          <a:p>
            <a:pPr marL="431805" lvl="1" indent="-215903" algn="l">
              <a:lnSpc>
                <a:spcPts val="3160"/>
              </a:lnSpc>
              <a:buFont typeface="Arial"/>
              <a:buChar char="•"/>
            </a:pPr>
            <a:r>
              <a:rPr lang="en-US" sz="2000">
                <a:solidFill>
                  <a:srgbClr val="041F62"/>
                </a:solidFill>
                <a:latin typeface="Poppins"/>
              </a:rPr>
              <a:t>Article 3(7) "a natural or legal person in the supply chain, </a:t>
            </a:r>
            <a:r>
              <a:rPr lang="en-US" sz="2000" u="sng">
                <a:solidFill>
                  <a:srgbClr val="041F62"/>
                </a:solidFill>
                <a:latin typeface="Poppins"/>
              </a:rPr>
              <a:t>other than the provider or the importer</a:t>
            </a:r>
            <a:r>
              <a:rPr lang="en-US" sz="2000">
                <a:solidFill>
                  <a:srgbClr val="041F62"/>
                </a:solidFill>
                <a:latin typeface="Poppins"/>
              </a:rPr>
              <a:t>, that </a:t>
            </a:r>
            <a:r>
              <a:rPr lang="en-US" sz="2000" u="sng">
                <a:solidFill>
                  <a:srgbClr val="041F62"/>
                </a:solidFill>
                <a:latin typeface="Poppins"/>
              </a:rPr>
              <a:t>makes an AI system available on the Union market."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336852" y="6347679"/>
            <a:ext cx="7976196" cy="23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5"/>
              </a:lnSpc>
              <a:spcBef>
                <a:spcPct val="0"/>
              </a:spcBef>
            </a:pPr>
            <a:r>
              <a:rPr lang="en-US" sz="1382">
                <a:solidFill>
                  <a:srgbClr val="000000"/>
                </a:solidFill>
                <a:latin typeface="TT Interphases Bold"/>
              </a:rPr>
              <a:t>IAPP: EU AI Act Compliance Matrix</a:t>
            </a:r>
            <a:r>
              <a:rPr lang="en-US" sz="1382">
                <a:solidFill>
                  <a:srgbClr val="000000"/>
                </a:solidFill>
                <a:latin typeface="TT Interphases"/>
              </a:rPr>
              <a:t>: https://iapp.org/resources/article/eu-ai-act-compliance-matrix/: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81303" y="8389625"/>
            <a:ext cx="16041771" cy="1234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>
                <a:solidFill>
                  <a:srgbClr val="D52F55"/>
                </a:solidFill>
                <a:latin typeface="Poppins Bold"/>
              </a:rPr>
              <a:t>Importer</a:t>
            </a:r>
          </a:p>
          <a:p>
            <a:pPr marL="431805" lvl="1" indent="-215903" algn="l">
              <a:lnSpc>
                <a:spcPts val="316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</a:rPr>
              <a:t>Art 3(6) </a:t>
            </a:r>
            <a:r>
              <a:rPr lang="en-US" sz="2000">
                <a:solidFill>
                  <a:srgbClr val="041F62"/>
                </a:solidFill>
                <a:latin typeface="Poppins"/>
              </a:rPr>
              <a:t>"</a:t>
            </a:r>
            <a:r>
              <a:rPr lang="en-US" sz="2000" u="sng">
                <a:solidFill>
                  <a:srgbClr val="041F62"/>
                </a:solidFill>
                <a:latin typeface="Poppins"/>
              </a:rPr>
              <a:t>a natural or legal person located or established in the Union</a:t>
            </a:r>
            <a:r>
              <a:rPr lang="en-US" sz="2000">
                <a:solidFill>
                  <a:srgbClr val="041F62"/>
                </a:solidFill>
                <a:latin typeface="Poppins"/>
              </a:rPr>
              <a:t> that </a:t>
            </a:r>
            <a:r>
              <a:rPr lang="en-US" sz="2000" u="sng">
                <a:solidFill>
                  <a:srgbClr val="041F62"/>
                </a:solidFill>
                <a:latin typeface="Poppins"/>
              </a:rPr>
              <a:t>places on the market an AI system that bears the name or trademark of a natural or legal person established in a third country</a:t>
            </a:r>
            <a:r>
              <a:rPr lang="en-US" sz="2000">
                <a:solidFill>
                  <a:srgbClr val="041F62"/>
                </a:solidFill>
                <a:latin typeface="Poppins"/>
              </a:rPr>
              <a:t>."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3086</Words>
  <Application>Microsoft Office PowerPoint</Application>
  <PresentationFormat>Custom</PresentationFormat>
  <Paragraphs>328</Paragraphs>
  <Slides>31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Anton</vt:lpstr>
      <vt:lpstr>Calibri</vt:lpstr>
      <vt:lpstr>Poppins Italics</vt:lpstr>
      <vt:lpstr>Arimo</vt:lpstr>
      <vt:lpstr>TT Interphases</vt:lpstr>
      <vt:lpstr>Poppins Bold</vt:lpstr>
      <vt:lpstr>Arial</vt:lpstr>
      <vt:lpstr>TT Interphases Bold</vt:lpstr>
      <vt:lpstr>Poppins</vt:lpstr>
      <vt:lpstr>Arimo Bold</vt:lpstr>
      <vt:lpstr>TT Commons Pro Expanded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Act Presentation</dc:title>
  <dc:creator>Amanda Horzyk</dc:creator>
  <cp:lastModifiedBy>Amanda Horzyk</cp:lastModifiedBy>
  <cp:revision>3</cp:revision>
  <dcterms:created xsi:type="dcterms:W3CDTF">2006-08-16T00:00:00Z</dcterms:created>
  <dcterms:modified xsi:type="dcterms:W3CDTF">2024-07-09T10:30:15Z</dcterms:modified>
  <dc:identifier>DAGImnoFgww</dc:identifier>
</cp:coreProperties>
</file>